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6" r:id="rId4"/>
    <p:sldId id="259" r:id="rId5"/>
    <p:sldId id="261" r:id="rId6"/>
    <p:sldId id="263" r:id="rId7"/>
    <p:sldId id="262" r:id="rId8"/>
    <p:sldId id="267" r:id="rId9"/>
    <p:sldId id="268" r:id="rId10"/>
    <p:sldId id="265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849B7-1C5A-416E-8DA4-9B19DB3EA5B7}" type="datetimeFigureOut">
              <a:rPr lang="fr-FR" smtClean="0"/>
              <a:t>11/12/2018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3B6D5-26E6-4F35-B6F7-3A8E72618A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harte valide petit 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10716"/>
            <a:ext cx="9074364" cy="2657518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1007468" y="6093296"/>
            <a:ext cx="5796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Industria" pitchFamily="2" charset="0"/>
                <a:cs typeface="Arial" pitchFamily="34" charset="0"/>
              </a:rPr>
              <a:t>Inspection Pédagogique régionale des Sciences et Techniques Industrielles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395536" y="6597352"/>
            <a:ext cx="83529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Parallélogramme 3"/>
          <p:cNvSpPr/>
          <p:nvPr userDrawn="1"/>
        </p:nvSpPr>
        <p:spPr>
          <a:xfrm>
            <a:off x="395536" y="6237312"/>
            <a:ext cx="504056" cy="216024"/>
          </a:xfrm>
          <a:prstGeom prst="parallelogram">
            <a:avLst>
              <a:gd name="adj" fmla="val 5453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allélogramme 7"/>
          <p:cNvSpPr/>
          <p:nvPr userDrawn="1"/>
        </p:nvSpPr>
        <p:spPr>
          <a:xfrm>
            <a:off x="6948264" y="6239817"/>
            <a:ext cx="504056" cy="216024"/>
          </a:xfrm>
          <a:prstGeom prst="parallelogram">
            <a:avLst>
              <a:gd name="adj" fmla="val 5453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arallélogramme 8"/>
          <p:cNvSpPr/>
          <p:nvPr userDrawn="1"/>
        </p:nvSpPr>
        <p:spPr>
          <a:xfrm>
            <a:off x="7380312" y="6243425"/>
            <a:ext cx="504056" cy="216024"/>
          </a:xfrm>
          <a:prstGeom prst="parallelogram">
            <a:avLst>
              <a:gd name="adj" fmla="val 5453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/>
          <p:cNvSpPr/>
          <p:nvPr userDrawn="1"/>
        </p:nvSpPr>
        <p:spPr>
          <a:xfrm>
            <a:off x="7812360" y="6243425"/>
            <a:ext cx="504056" cy="216024"/>
          </a:xfrm>
          <a:prstGeom prst="parallelogram">
            <a:avLst>
              <a:gd name="adj" fmla="val 545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1"/>
          <p:cNvSpPr/>
          <p:nvPr userDrawn="1"/>
        </p:nvSpPr>
        <p:spPr>
          <a:xfrm>
            <a:off x="8244408" y="6242322"/>
            <a:ext cx="504056" cy="216024"/>
          </a:xfrm>
          <a:prstGeom prst="parallelogram">
            <a:avLst>
              <a:gd name="adj" fmla="val 5453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01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2832582" y="6361583"/>
            <a:ext cx="347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Industria" pitchFamily="2" charset="0"/>
                <a:cs typeface="Arial" pitchFamily="34" charset="0"/>
              </a:rPr>
              <a:t>Inspection Pédagogique Régionale</a:t>
            </a:r>
            <a:r>
              <a:rPr lang="fr-FR" sz="1400" baseline="0" dirty="0">
                <a:solidFill>
                  <a:schemeClr val="bg1">
                    <a:lumMod val="50000"/>
                  </a:schemeClr>
                </a:solidFill>
                <a:latin typeface="Industria" pitchFamily="2" charset="0"/>
                <a:cs typeface="Arial" pitchFamily="34" charset="0"/>
              </a:rPr>
              <a:t> des Sciences et Techniques Industrielles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Industria" pitchFamily="2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54911"/>
            <a:ext cx="1179130" cy="786457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7983256" y="6361583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ndustria" pitchFamily="2" charset="0"/>
              </a:rPr>
              <a:t>Diapositive </a:t>
            </a:r>
            <a:fld id="{9ABD3C1C-7CF3-4A69-8CA8-53FF9E85F99B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Industria" pitchFamily="2" charset="0"/>
              </a:rPr>
              <a:pPr algn="r"/>
              <a:t>‹N°›</a:t>
            </a:fld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Industr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0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4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ableau%20des%20activit&#233;s%20manipulatoires.xls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33160" y="3340149"/>
            <a:ext cx="62776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latin typeface="Arial Narrow" panose="020B0606020202030204" pitchFamily="34" charset="0"/>
              </a:rPr>
              <a:t>Les activités manipulatoires en technologie</a:t>
            </a:r>
          </a:p>
          <a:p>
            <a:pPr algn="ctr"/>
            <a:endParaRPr lang="fr-FR" sz="2800" b="1" dirty="0">
              <a:latin typeface="Arial Narrow" panose="020B0606020202030204" pitchFamily="34" charset="0"/>
            </a:endParaRPr>
          </a:p>
          <a:p>
            <a:pPr algn="ctr"/>
            <a:r>
              <a:rPr lang="fr-FR" sz="2800" b="1" dirty="0">
                <a:latin typeface="Arial Narrow" panose="020B0606020202030204" pitchFamily="34" charset="0"/>
              </a:rPr>
              <a:t>Groupe de formateurs</a:t>
            </a:r>
          </a:p>
        </p:txBody>
      </p:sp>
    </p:spTree>
    <p:extLst>
      <p:ext uri="{BB962C8B-B14F-4D97-AF65-F5344CB8AC3E}">
        <p14:creationId xmlns:p14="http://schemas.microsoft.com/office/powerpoint/2010/main" val="423839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553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9 – Comment élaborer des activités manipulatoires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8" y="980728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Arial Narrow" panose="020B0606020202030204" pitchFamily="34" charset="0"/>
              </a:rPr>
              <a:t>Le point de départ est constitué par la compétence à travailler et les savoirs qui lui sont associés.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Arial Narrow" panose="020B0606020202030204" pitchFamily="34" charset="0"/>
              </a:rPr>
              <a:t>Identification des concepts devant être introduit par une expérimentation. Pour cela, il faut identifier la nature du concept. </a:t>
            </a: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</a:rPr>
              <a:t>Criticité, complexité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 Narrow" panose="020B0606020202030204" pitchFamily="34" charset="0"/>
              </a:rPr>
              <a:t>Quelle activité manipulatoire permettra à l’élève de comprendre le concept présenté ?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>
                <a:latin typeface="Arial Narrow" panose="020B0606020202030204" pitchFamily="34" charset="0"/>
              </a:rPr>
              <a:t>Le paradigme de l’élève.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>
                <a:latin typeface="Arial Narrow" panose="020B0606020202030204" pitchFamily="34" charset="0"/>
              </a:rPr>
              <a:t>Ce qui est raisonnable de mettre en place.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>
                <a:latin typeface="Arial Narrow" panose="020B0606020202030204" pitchFamily="34" charset="0"/>
              </a:rPr>
              <a:t>Bien cerner la nature du concept qu’il convient de maitriser.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dirty="0">
                <a:latin typeface="Arial Narrow" panose="020B0606020202030204" pitchFamily="34" charset="0"/>
              </a:rPr>
              <a:t>Comment réaliser la maquette à moindre coût. </a:t>
            </a:r>
          </a:p>
          <a:p>
            <a:pPr marL="342900" indent="-342900">
              <a:buFont typeface="+mj-lt"/>
              <a:buAutoNum type="arabicPeriod"/>
            </a:pPr>
            <a:endParaRPr lang="fr-FR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latin typeface="Arial Narrow" panose="020B0606020202030204" pitchFamily="34" charset="0"/>
              </a:rPr>
              <a:t>A terme, une bourse académique permettra de trouver une activité manipulatoire adaptée à la compétence que le professeur souhaite travailler avec ses élèves.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20072" y="5626583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Un fichier de synthèse :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36" y="5445224"/>
            <a:ext cx="732051" cy="7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930" y="683404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3.1 – Pourquoi des tâches complexes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260648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 – Les tâches complexes.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119675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Les récentes évaluations internationales PISA (Programme International de Suivi des Acquis) montre que notre système éducatif amplifie les inégalités et que nos élèves ne savent pas transposer leurs savoirs disciplinaires.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226758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Nos activités et nos évaluations gravitent uniquement autour de connaissances.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2996952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</a:rPr>
              <a:t>Confronter les élèves à des tâches complexes permet de :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les former à gérer des situations concrètes, nouvelles de la vie réelle en mobilisant des connaissances, des capacités, des attitudes c’est-à-dire à exprimer de véritables compétences dans des situations nouvelles.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faire acquérir à chacun les mêmes connaissances, les mêmes méthodes mais en tenant compte des différences entre individus.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laisser à chacun le choix des procédures de base présentes dans le répertoire de ses ressources et de leur combinaison selon sa propre démarche intellectuelle.</a:t>
            </a:r>
          </a:p>
        </p:txBody>
      </p:sp>
    </p:spTree>
    <p:extLst>
      <p:ext uri="{BB962C8B-B14F-4D97-AF65-F5344CB8AC3E}">
        <p14:creationId xmlns:p14="http://schemas.microsoft.com/office/powerpoint/2010/main" val="21737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930" y="683404"/>
            <a:ext cx="3991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3.2 – Qu’est ce qu’une tâche complexe ?.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260648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 – Les tâches complexes.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19675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Une tâche complexe est une tâche mobilisant des </a:t>
            </a:r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ressources</a:t>
            </a: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internes</a:t>
            </a: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fr-FR" dirty="0">
                <a:latin typeface="Arial Narrow" panose="020B0606020202030204" pitchFamily="34" charset="0"/>
              </a:rPr>
              <a:t>(culture, capacités, connaissances, vécu...) et </a:t>
            </a:r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externes</a:t>
            </a:r>
            <a:r>
              <a:rPr lang="fr-FR" dirty="0">
                <a:latin typeface="Arial Narrow" panose="020B0606020202030204" pitchFamily="34" charset="0"/>
              </a:rPr>
              <a:t> (aides méthodologiques, protocoles, fiches techniques, ressources documentaires...).</a:t>
            </a:r>
            <a:br>
              <a:rPr lang="fr-FR" dirty="0">
                <a:latin typeface="Arial Narrow" panose="020B0606020202030204" pitchFamily="34" charset="0"/>
              </a:rPr>
            </a:br>
            <a:r>
              <a:rPr lang="fr-FR" dirty="0">
                <a:latin typeface="Arial Narrow" panose="020B0606020202030204" pitchFamily="34" charset="0"/>
              </a:rPr>
              <a:t>Elle fait donc partie intégrante de la notion de </a:t>
            </a:r>
            <a:r>
              <a:rPr lang="fr-FR" b="1" dirty="0">
                <a:latin typeface="Arial Narrow" panose="020B0606020202030204" pitchFamily="34" charset="0"/>
              </a:rPr>
              <a:t>compétence</a:t>
            </a:r>
            <a:r>
              <a:rPr lang="fr-FR" dirty="0">
                <a:latin typeface="Arial Narrow" panose="020B0606020202030204" pitchFamily="34" charset="0"/>
              </a:rPr>
              <a:t> puisqu’elle s’appuie sur des </a:t>
            </a:r>
            <a:r>
              <a:rPr lang="fr-FR" b="1" dirty="0">
                <a:latin typeface="Arial Narrow" panose="020B0606020202030204" pitchFamily="34" charset="0"/>
              </a:rPr>
              <a:t>connaissances</a:t>
            </a:r>
            <a:r>
              <a:rPr lang="fr-FR" dirty="0">
                <a:latin typeface="Arial Narrow" panose="020B0606020202030204" pitchFamily="34" charset="0"/>
              </a:rPr>
              <a:t>, </a:t>
            </a:r>
            <a:r>
              <a:rPr lang="fr-FR" b="1" dirty="0">
                <a:latin typeface="Arial Narrow" panose="020B0606020202030204" pitchFamily="34" charset="0"/>
              </a:rPr>
              <a:t>capacités</a:t>
            </a:r>
            <a:r>
              <a:rPr lang="fr-FR" dirty="0">
                <a:latin typeface="Arial Narrow" panose="020B0606020202030204" pitchFamily="34" charset="0"/>
              </a:rPr>
              <a:t> et </a:t>
            </a:r>
            <a:r>
              <a:rPr lang="fr-FR" b="1" dirty="0">
                <a:latin typeface="Arial Narrow" panose="020B0606020202030204" pitchFamily="34" charset="0"/>
              </a:rPr>
              <a:t>attitudes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015582" y="4045714"/>
            <a:ext cx="3328860" cy="432048"/>
            <a:chOff x="2607829" y="3829690"/>
            <a:chExt cx="3328860" cy="432048"/>
          </a:xfrm>
        </p:grpSpPr>
        <p:sp>
          <p:nvSpPr>
            <p:cNvPr id="6" name="ZoneTexte 5"/>
            <p:cNvSpPr txBox="1"/>
            <p:nvPr/>
          </p:nvSpPr>
          <p:spPr>
            <a:xfrm>
              <a:off x="2607829" y="3861048"/>
              <a:ext cx="332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latin typeface="Arial Narrow" panose="020B0606020202030204" pitchFamily="34" charset="0"/>
                </a:rPr>
                <a:t>COMPLEXE                  COMPLIQUE</a:t>
              </a:r>
            </a:p>
          </p:txBody>
        </p:sp>
        <p:sp>
          <p:nvSpPr>
            <p:cNvPr id="7" name="Différent de 6"/>
            <p:cNvSpPr/>
            <p:nvPr/>
          </p:nvSpPr>
          <p:spPr>
            <a:xfrm>
              <a:off x="3883648" y="3829690"/>
              <a:ext cx="720080" cy="432048"/>
            </a:xfrm>
            <a:prstGeom prst="mathNot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341343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 Narrow" panose="020B0606020202030204" pitchFamily="34" charset="0"/>
              </a:rPr>
              <a:t>Quelle compétence travaille-t-on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C’est le point de départ, très souvent absent. </a:t>
            </a:r>
            <a:r>
              <a:rPr lang="fr-FR" sz="1600" dirty="0">
                <a:solidFill>
                  <a:schemeClr val="tx2"/>
                </a:solidFill>
                <a:latin typeface="Arial Narrow" panose="020B0606020202030204" pitchFamily="34" charset="0"/>
              </a:rPr>
              <a:t>« Ils font une activité sur… ».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Quels sont les savoirs visés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Les savoirs sont associés aux compétences. </a:t>
            </a:r>
            <a:r>
              <a:rPr lang="fr-FR" sz="1600" dirty="0">
                <a:solidFill>
                  <a:schemeClr val="tx2"/>
                </a:solidFill>
                <a:latin typeface="Arial Narrow" panose="020B0606020202030204" pitchFamily="34" charset="0"/>
              </a:rPr>
              <a:t>«approche fonctionnelle… approche structurelle».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Quelle scénario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C’est ce qui va donner du sens à l’activité. Il est important d’enrôler l’élève dans ce qu’il doit faire pendant 1,5h. </a:t>
            </a:r>
            <a:r>
              <a:rPr lang="fr-FR" sz="1600" dirty="0">
                <a:solidFill>
                  <a:schemeClr val="tx2"/>
                </a:solidFill>
                <a:latin typeface="Arial Narrow" panose="020B0606020202030204" pitchFamily="34" charset="0"/>
              </a:rPr>
              <a:t>«  Qu’est-ce-que l’on vous demande de faire ? ».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Quels aspects logistiques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Quels sont les matériels et logiciels que l’on doit mettre en œuvre ?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Quels sont les points durs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Cette réflexion est primordiale car elle conditionne la différenciation pédagogique.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Quel cadre proposer ?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Une consigne globale et précise.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Des ressources externes 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 Narrow" panose="020B0606020202030204" pitchFamily="34" charset="0"/>
              </a:rPr>
              <a:t>Des aides.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Bien dissocier les ressources externes avec les aides (ce qui relève de l’appui « pour faire » et le reste).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1930" y="683404"/>
            <a:ext cx="598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3.3 – Méthodologie pour mettre en œuvre une tâche complexe.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260648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3 – Les tâches complexes.</a:t>
            </a:r>
          </a:p>
        </p:txBody>
      </p:sp>
    </p:spTree>
    <p:extLst>
      <p:ext uri="{BB962C8B-B14F-4D97-AF65-F5344CB8AC3E}">
        <p14:creationId xmlns:p14="http://schemas.microsoft.com/office/powerpoint/2010/main" val="334053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1124744"/>
            <a:ext cx="76023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Inciter les professeurs à se réapproprier les activités manipulatoires.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Proposer des exemples faciles à mettre en œuvre avec les budgets et les moyens mis à disposition.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Le périmètre des sciences et de la technologie.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Evolution des préconisations pédagogiques en technologie.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Quelques rappels sur la démarche d’investigation.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Place de l’expérimentation dans la démarche d’investigation.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Importance des activités manipulatoires en technologie.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Activités manipulatoires et activités de réalisation.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>
                <a:latin typeface="Arial Narrow" panose="020B0606020202030204" pitchFamily="34" charset="0"/>
              </a:rPr>
              <a:t>Comment élaborer des activités manipulatoires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260648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Plan de la formation.</a:t>
            </a:r>
          </a:p>
        </p:txBody>
      </p:sp>
    </p:spTree>
    <p:extLst>
      <p:ext uri="{BB962C8B-B14F-4D97-AF65-F5344CB8AC3E}">
        <p14:creationId xmlns:p14="http://schemas.microsoft.com/office/powerpoint/2010/main" val="99797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260648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2 – Quelques constats.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930" y="836712"/>
            <a:ext cx="78485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On constate que les professeurs de technologie délaissent les activités manipulatoires. Cette situation prend sans doute son origine à plusieurs niveaux :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Des budgets parfois très restreints.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Absence de personnel (laborantin).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Un manque « d’idées » pour illustrer un concept.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La sensation de manque de temps pour mettre en œuvre une activité pratique.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Les contraintes matérielles et organisationnelles (</a:t>
            </a:r>
            <a:r>
              <a:rPr lang="fr-FR" dirty="0" err="1">
                <a:latin typeface="Arial Narrow" panose="020B0606020202030204" pitchFamily="34" charset="0"/>
              </a:rPr>
              <a:t>edt</a:t>
            </a:r>
            <a:r>
              <a:rPr lang="fr-FR" dirty="0">
                <a:latin typeface="Arial Narrow" panose="020B0606020202030204" pitchFamily="34" charset="0"/>
              </a:rPr>
              <a:t>, alternance des séances sur 15 jours, etc…).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Préparation au DNB (lecture de documents).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Du point de vue du professeur de technologie, une hésitation à empiéter sur le territoire du physicien. Du côté du professeur de physique, une hostilité à voir venir le collègue de technologie sur son territoire de plus en plus restreint.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930" y="5374957"/>
            <a:ext cx="7848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i="1" u="sng" dirty="0">
                <a:solidFill>
                  <a:schemeClr val="tx2"/>
                </a:solidFill>
                <a:latin typeface="Arial Narrow" panose="020B0606020202030204" pitchFamily="34" charset="0"/>
              </a:rPr>
              <a:t>Du groupe Hérault/Lozère</a:t>
            </a:r>
            <a:r>
              <a:rPr lang="fr-FR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 : il faut faire redécouvrir les expérimentations aux collègues et leur redonner l’envie d’en proposer à leurs élèves.</a:t>
            </a:r>
          </a:p>
        </p:txBody>
      </p:sp>
    </p:spTree>
    <p:extLst>
      <p:ext uri="{BB962C8B-B14F-4D97-AF65-F5344CB8AC3E}">
        <p14:creationId xmlns:p14="http://schemas.microsoft.com/office/powerpoint/2010/main" val="41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5235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3 – Le périmètre des sciences et de la technologie.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98072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Les sciences ont pour rôle </a:t>
            </a:r>
            <a:r>
              <a:rPr lang="fr-FR" b="1" dirty="0">
                <a:latin typeface="Arial Narrow" panose="020B0606020202030204" pitchFamily="34" charset="0"/>
              </a:rPr>
              <a:t>d’expliquer rationnellement le monde réel</a:t>
            </a:r>
            <a:r>
              <a:rPr lang="fr-FR" dirty="0">
                <a:latin typeface="Arial Narrow" panose="020B0606020202030204" pitchFamily="34" charset="0"/>
              </a:rPr>
              <a:t>, par allers et retours inductifs et déductifs entre modélisations théoriques et vérifications expérimentales.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9" y="148478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b="1" dirty="0">
                <a:latin typeface="Arial Narrow" panose="020B0606020202030204" pitchFamily="34" charset="0"/>
              </a:rPr>
              <a:t>La démarche scientifique </a:t>
            </a:r>
            <a:r>
              <a:rPr lang="fr-FR" dirty="0">
                <a:latin typeface="Arial Narrow" panose="020B0606020202030204" pitchFamily="34" charset="0"/>
              </a:rPr>
              <a:t>repose sur 4 piliers : </a:t>
            </a:r>
            <a:r>
              <a:rPr lang="fr-FR" i="1" dirty="0">
                <a:latin typeface="Arial Narrow" panose="020B0606020202030204" pitchFamily="34" charset="0"/>
              </a:rPr>
              <a:t> </a:t>
            </a:r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le scepticisme initial concernant les faits, s’appuyant sur un </a:t>
            </a:r>
            <a:r>
              <a:rPr lang="fr-FR" b="1" dirty="0">
                <a:latin typeface="Arial Narrow" panose="020B0606020202030204" pitchFamily="34" charset="0"/>
              </a:rPr>
              <a:t>questionnement initial </a:t>
            </a:r>
            <a:r>
              <a:rPr lang="fr-FR" dirty="0">
                <a:latin typeface="Arial Narrow" panose="020B060602020203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l’épreuve du réel : le monde des idées n’a pas la priorité sur le monde physique ; </a:t>
            </a:r>
            <a:r>
              <a:rPr lang="fr-FR" b="1" dirty="0">
                <a:latin typeface="Arial Narrow" panose="020B0606020202030204" pitchFamily="34" charset="0"/>
              </a:rPr>
              <a:t>la reproductibilité des expériences </a:t>
            </a:r>
            <a:r>
              <a:rPr lang="fr-FR" dirty="0">
                <a:latin typeface="Arial Narrow" panose="020B0606020202030204" pitchFamily="34" charset="0"/>
              </a:rPr>
              <a:t>est indispensable pour valider une théorie scientifique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la rationalité de l’observateur : </a:t>
            </a:r>
            <a:r>
              <a:rPr lang="fr-FR" b="1" dirty="0">
                <a:latin typeface="Arial Narrow" panose="020B0606020202030204" pitchFamily="34" charset="0"/>
              </a:rPr>
              <a:t>logique, parcimonie des hypothèses </a:t>
            </a:r>
            <a:r>
              <a:rPr lang="fr-FR" dirty="0">
                <a:latin typeface="Arial Narrow" panose="020B0606020202030204" pitchFamily="34" charset="0"/>
              </a:rPr>
              <a:t>; aucune démonstration scientifique ne peut souffrir de fautes de logique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le matérialisme méthodologique : la science ne travaille que sur des </a:t>
            </a:r>
            <a:r>
              <a:rPr lang="fr-FR" b="1" dirty="0">
                <a:latin typeface="Arial Narrow" panose="020B0606020202030204" pitchFamily="34" charset="0"/>
              </a:rPr>
              <a:t>objets matériels, situés dans le monde réel, accessibles expérimentalement.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338970"/>
            <a:ext cx="7776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La technologie est la </a:t>
            </a:r>
            <a:r>
              <a:rPr lang="fr-FR" b="1" dirty="0">
                <a:latin typeface="Arial Narrow" panose="020B0606020202030204" pitchFamily="34" charset="0"/>
              </a:rPr>
              <a:t>science des techniques</a:t>
            </a:r>
            <a:r>
              <a:rPr lang="fr-FR" dirty="0">
                <a:latin typeface="Arial Narrow" panose="020B0606020202030204" pitchFamily="34" charset="0"/>
              </a:rPr>
              <a:t>. Cette définition plonge ses racines dans le grec ancien : étude systématique des procédés, des méthodes, des instruments ou des outils propres à un ou plusieurs domaines(s) technique(s), art(s) ou métier(s). L’académie des sciences propose la définition suivante : « À partir de l’expression de besoins fondamentaux exprimés par l’Homme, la technologie a pour objectif majeur de concevoir et construire les objets pour satisfaire à ces besoins. » </a:t>
            </a:r>
          </a:p>
        </p:txBody>
      </p:sp>
    </p:spTree>
    <p:extLst>
      <p:ext uri="{BB962C8B-B14F-4D97-AF65-F5344CB8AC3E}">
        <p14:creationId xmlns:p14="http://schemas.microsoft.com/office/powerpoint/2010/main" val="317457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6540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4 – Evolution des préconisations pédagogiques en technologie.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9" y="90872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De 1985 à 2008 </a:t>
            </a:r>
            <a:r>
              <a:rPr lang="fr-FR" dirty="0">
                <a:latin typeface="Arial Narrow" panose="020B0606020202030204" pitchFamily="34" charset="0"/>
              </a:rPr>
              <a:t>: un </a:t>
            </a:r>
            <a:r>
              <a:rPr lang="fr-FR" b="1" dirty="0">
                <a:latin typeface="Arial Narrow" panose="020B0606020202030204" pitchFamily="34" charset="0"/>
              </a:rPr>
              <a:t>enseignement de technologie </a:t>
            </a:r>
            <a:r>
              <a:rPr lang="fr-FR" dirty="0">
                <a:latin typeface="Arial Narrow" panose="020B0606020202030204" pitchFamily="34" charset="0"/>
              </a:rPr>
              <a:t>pour découvrir des pratiques d’entreprise à travers la </a:t>
            </a:r>
            <a:r>
              <a:rPr lang="fr-FR" b="1" dirty="0">
                <a:latin typeface="Arial Narrow" panose="020B0606020202030204" pitchFamily="34" charset="0"/>
              </a:rPr>
              <a:t>réalisation sérielle individuelle</a:t>
            </a:r>
            <a:r>
              <a:rPr lang="fr-FR" dirty="0">
                <a:latin typeface="Arial Narrow" panose="020B0606020202030204" pitchFamily="34" charset="0"/>
              </a:rPr>
              <a:t>. Découverte des TICE, des domaines de la construction électronique et de la construction mécanique avec une </a:t>
            </a:r>
            <a:r>
              <a:rPr lang="fr-FR" b="1" dirty="0">
                <a:latin typeface="Arial Narrow" panose="020B0606020202030204" pitchFamily="34" charset="0"/>
              </a:rPr>
              <a:t>dimension d’économie-gestion. 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2852936"/>
            <a:ext cx="4464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De 2008 à 2016 </a:t>
            </a:r>
            <a:r>
              <a:rPr lang="fr-FR" dirty="0">
                <a:latin typeface="Arial Narrow" panose="020B0606020202030204" pitchFamily="34" charset="0"/>
              </a:rPr>
              <a:t>: un enseignement de technologie </a:t>
            </a:r>
            <a:r>
              <a:rPr lang="fr-FR" b="1" dirty="0">
                <a:latin typeface="Arial Narrow" panose="020B0606020202030204" pitchFamily="34" charset="0"/>
              </a:rPr>
              <a:t>intégré dans le pôle scientifique</a:t>
            </a:r>
            <a:r>
              <a:rPr lang="fr-FR" dirty="0">
                <a:latin typeface="Arial Narrow" panose="020B0606020202030204" pitchFamily="34" charset="0"/>
              </a:rPr>
              <a:t>. Introduction de la </a:t>
            </a:r>
            <a:r>
              <a:rPr lang="fr-FR" b="1" dirty="0">
                <a:latin typeface="Arial Narrow" panose="020B0606020202030204" pitchFamily="34" charset="0"/>
              </a:rPr>
              <a:t>démarche d’investigation</a:t>
            </a:r>
            <a:r>
              <a:rPr lang="fr-FR" dirty="0">
                <a:latin typeface="Arial Narrow" panose="020B0606020202030204" pitchFamily="34" charset="0"/>
              </a:rPr>
              <a:t>, des approches et des thèmes. La </a:t>
            </a:r>
            <a:r>
              <a:rPr lang="fr-FR" b="1" dirty="0">
                <a:latin typeface="Arial Narrow" panose="020B0606020202030204" pitchFamily="34" charset="0"/>
              </a:rPr>
              <a:t>réalisation</a:t>
            </a:r>
            <a:r>
              <a:rPr lang="fr-FR" dirty="0">
                <a:latin typeface="Arial Narrow" panose="020B0606020202030204" pitchFamily="34" charset="0"/>
              </a:rPr>
              <a:t> devient </a:t>
            </a:r>
            <a:r>
              <a:rPr lang="fr-FR" b="1" dirty="0">
                <a:latin typeface="Arial Narrow" panose="020B0606020202030204" pitchFamily="34" charset="0"/>
              </a:rPr>
              <a:t>collective</a:t>
            </a:r>
            <a:r>
              <a:rPr lang="fr-FR" dirty="0">
                <a:latin typeface="Arial Narrow" panose="020B0606020202030204" pitchFamily="34" charset="0"/>
              </a:rPr>
              <a:t> et conduite par une </a:t>
            </a:r>
            <a:r>
              <a:rPr lang="fr-FR" b="1" dirty="0">
                <a:latin typeface="Arial Narrow" panose="020B0606020202030204" pitchFamily="34" charset="0"/>
              </a:rPr>
              <a:t>démarche de projet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568" y="4437112"/>
            <a:ext cx="4768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Depuis 2016 </a:t>
            </a:r>
            <a:r>
              <a:rPr lang="fr-FR" dirty="0">
                <a:latin typeface="Arial Narrow" panose="020B0606020202030204" pitchFamily="34" charset="0"/>
              </a:rPr>
              <a:t>: un enseignement de technologie qui repose sur le triptyque « </a:t>
            </a:r>
            <a:r>
              <a:rPr lang="fr-FR" b="1" dirty="0">
                <a:latin typeface="Arial Narrow" panose="020B0606020202030204" pitchFamily="34" charset="0"/>
              </a:rPr>
              <a:t>technologie, sciences et société</a:t>
            </a:r>
            <a:r>
              <a:rPr lang="fr-FR" dirty="0">
                <a:latin typeface="Arial Narrow" panose="020B0606020202030204" pitchFamily="34" charset="0"/>
              </a:rPr>
              <a:t> » et qui met l’accent sur les activités </a:t>
            </a:r>
            <a:r>
              <a:rPr lang="fr-FR" b="1" dirty="0">
                <a:latin typeface="Arial Narrow" panose="020B0606020202030204" pitchFamily="34" charset="0"/>
              </a:rPr>
              <a:t>d’investigation</a:t>
            </a:r>
            <a:r>
              <a:rPr lang="fr-FR" dirty="0">
                <a:latin typeface="Arial Narrow" panose="020B0606020202030204" pitchFamily="34" charset="0"/>
              </a:rPr>
              <a:t>, de </a:t>
            </a:r>
            <a:r>
              <a:rPr lang="fr-FR" b="1" dirty="0">
                <a:latin typeface="Arial Narrow" panose="020B0606020202030204" pitchFamily="34" charset="0"/>
              </a:rPr>
              <a:t>conception</a:t>
            </a:r>
            <a:r>
              <a:rPr lang="fr-FR" dirty="0">
                <a:latin typeface="Arial Narrow" panose="020B0606020202030204" pitchFamily="34" charset="0"/>
              </a:rPr>
              <a:t>, de </a:t>
            </a:r>
            <a:r>
              <a:rPr lang="fr-FR" b="1" dirty="0">
                <a:latin typeface="Arial Narrow" panose="020B0606020202030204" pitchFamily="34" charset="0"/>
              </a:rPr>
              <a:t>modélisation</a:t>
            </a:r>
            <a:r>
              <a:rPr lang="fr-FR" dirty="0">
                <a:latin typeface="Arial Narrow" panose="020B0606020202030204" pitchFamily="34" charset="0"/>
              </a:rPr>
              <a:t> et de </a:t>
            </a:r>
            <a:r>
              <a:rPr lang="fr-FR" b="1" dirty="0">
                <a:latin typeface="Arial Narrow" panose="020B0606020202030204" pitchFamily="34" charset="0"/>
              </a:rPr>
              <a:t>réalisation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908720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1987</a:t>
            </a:r>
            <a:r>
              <a:rPr lang="fr-FR" dirty="0">
                <a:latin typeface="Arial Narrow" panose="020B0606020202030204" pitchFamily="34" charset="0"/>
              </a:rPr>
              <a:t> : Le concept de </a:t>
            </a:r>
            <a:r>
              <a:rPr lang="fr-FR" b="1" dirty="0">
                <a:latin typeface="Arial Narrow" panose="020B0606020202030204" pitchFamily="34" charset="0"/>
              </a:rPr>
              <a:t>situation-problème.</a:t>
            </a:r>
            <a:r>
              <a:rPr lang="fr-FR" dirty="0">
                <a:latin typeface="Arial Narrow" panose="020B0606020202030204" pitchFamily="34" charset="0"/>
              </a:rPr>
              <a:t> Ce dispositif didactique met en tension un objectif à atteindre, un obstacle à franchir, une tâche à réussir, dans une pédagogie </a:t>
            </a:r>
            <a:r>
              <a:rPr lang="fr-FR" dirty="0" err="1">
                <a:latin typeface="Arial Narrow" panose="020B0606020202030204" pitchFamily="34" charset="0"/>
              </a:rPr>
              <a:t>socio-constructiviste</a:t>
            </a:r>
            <a:r>
              <a:rPr lang="fr-FR" dirty="0">
                <a:latin typeface="Arial Narrow" panose="020B0606020202030204" pitchFamily="34" charset="0"/>
              </a:rPr>
              <a:t>. Les obstacles sont générés par des situations pour lesquelles les connaissances précédentes ou les représentations précédentes ne sont plus opérantes (rupture avec le sens commun).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3" y="443711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Arial Narrow" panose="020B0606020202030204" pitchFamily="34" charset="0"/>
              </a:rPr>
              <a:t>1996</a:t>
            </a: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fr-FR" dirty="0">
                <a:latin typeface="Arial Narrow" panose="020B0606020202030204" pitchFamily="34" charset="0"/>
              </a:rPr>
              <a:t>: introduction de </a:t>
            </a:r>
            <a:r>
              <a:rPr lang="fr-FR" b="1" dirty="0">
                <a:latin typeface="Arial Narrow" panose="020B0606020202030204" pitchFamily="34" charset="0"/>
              </a:rPr>
              <a:t>la démarche d’investigation </a:t>
            </a:r>
            <a:r>
              <a:rPr lang="fr-FR" dirty="0">
                <a:latin typeface="Arial Narrow" panose="020B0606020202030204" pitchFamily="34" charset="0"/>
              </a:rPr>
              <a:t>à travers « La main à la pâte » promue par Georges Charpak. </a:t>
            </a:r>
          </a:p>
        </p:txBody>
      </p:sp>
    </p:spTree>
    <p:extLst>
      <p:ext uri="{BB962C8B-B14F-4D97-AF65-F5344CB8AC3E}">
        <p14:creationId xmlns:p14="http://schemas.microsoft.com/office/powerpoint/2010/main" val="43976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5689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5 – Quelques rappels sur la démarche d’investigation.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05273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Elle s’appuie sur une conception </a:t>
            </a:r>
            <a:r>
              <a:rPr lang="fr-FR" b="1" dirty="0" err="1">
                <a:latin typeface="Arial Narrow" panose="020B0606020202030204" pitchFamily="34" charset="0"/>
              </a:rPr>
              <a:t>socio-constructiviste</a:t>
            </a:r>
            <a:r>
              <a:rPr lang="fr-FR" dirty="0">
                <a:latin typeface="Arial Narrow" panose="020B0606020202030204" pitchFamily="34" charset="0"/>
              </a:rPr>
              <a:t> de l’enseignement : les élèves construisent des connaissances en réponse à des questions, en interaction avec leurs pairs.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Elle met l’accent sur l’importance des écrits personnels, distincts des écrits de référence validés par l’enseignant, notamment à travers le cahier d’expériences.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Elle est souvent associée à une </a:t>
            </a:r>
            <a:r>
              <a:rPr lang="fr-FR" b="1" dirty="0">
                <a:latin typeface="Arial Narrow" panose="020B0606020202030204" pitchFamily="34" charset="0"/>
              </a:rPr>
              <a:t>tâche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b="1" dirty="0">
                <a:latin typeface="Arial Narrow" panose="020B0606020202030204" pitchFamily="34" charset="0"/>
              </a:rPr>
              <a:t>complexe</a:t>
            </a:r>
            <a:r>
              <a:rPr lang="fr-FR" dirty="0">
                <a:latin typeface="Arial Narrow" panose="020B0606020202030204" pitchFamily="34" charset="0"/>
              </a:rPr>
              <a:t>, permettant de construire des compétences : la stratégie expérimentale ou de résolution du problème n’est pas imposée. Plusieurs chemins sont possibles.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Par l’intermédiaire d’aides partielles, de stratégie, de connaissances, de savoir-faire expérimentaux, elle permet à tous de réussir la tâche tout en prenant en compte la </a:t>
            </a:r>
            <a:r>
              <a:rPr lang="fr-FR" b="1" dirty="0">
                <a:latin typeface="Arial Narrow" panose="020B0606020202030204" pitchFamily="34" charset="0"/>
              </a:rPr>
              <a:t>diversité des élèves.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568" y="414908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Les programmes de technologie de 2016 mettent largement l’accent sur les démarches scientifique et technologique principalement au travers de deux </a:t>
            </a:r>
            <a:r>
              <a:rPr lang="fr-FR" b="1" dirty="0">
                <a:latin typeface="Arial Narrow" panose="020B0606020202030204" pitchFamily="34" charset="0"/>
              </a:rPr>
              <a:t>compétences</a:t>
            </a:r>
            <a:r>
              <a:rPr lang="fr-FR" dirty="0">
                <a:latin typeface="Arial Narrow" panose="020B0606020202030204" pitchFamily="34" charset="0"/>
              </a:rPr>
              <a:t> </a:t>
            </a:r>
            <a:r>
              <a:rPr lang="fr-FR" b="1" dirty="0">
                <a:latin typeface="Arial Narrow" panose="020B0606020202030204" pitchFamily="34" charset="0"/>
              </a:rPr>
              <a:t>principales</a:t>
            </a:r>
            <a:r>
              <a:rPr lang="fr-FR" dirty="0">
                <a:latin typeface="Arial Narrow" panose="020B0606020202030204" pitchFamily="34" charset="0"/>
              </a:rPr>
              <a:t> :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</a:rPr>
              <a:t>Pratiquer des démarches scientifiques et technologiques.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Arial Narrow" panose="020B0606020202030204" pitchFamily="34" charset="0"/>
              </a:rPr>
              <a:t>Concevoir, créer, réaliser.</a:t>
            </a:r>
          </a:p>
        </p:txBody>
      </p:sp>
    </p:spTree>
    <p:extLst>
      <p:ext uri="{BB962C8B-B14F-4D97-AF65-F5344CB8AC3E}">
        <p14:creationId xmlns:p14="http://schemas.microsoft.com/office/powerpoint/2010/main" val="86783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04664"/>
            <a:ext cx="6612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6 – Place de l’expérimentation dans la démarche d’investigation.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821025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Apparue dans les programmes de technologie collège en 2008, elle est définie par 7 étapes : 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la situation déclenchante, la question scientifique, l’hypothèse, l’investigation proprement dite, </a:t>
            </a:r>
            <a:r>
              <a:rPr lang="fr-FR" b="1" dirty="0">
                <a:latin typeface="Arial Narrow" panose="020B0606020202030204" pitchFamily="34" charset="0"/>
              </a:rPr>
              <a:t>souvent expérimentale</a:t>
            </a:r>
            <a:r>
              <a:rPr lang="fr-FR" dirty="0">
                <a:latin typeface="Arial Narrow" panose="020B0606020202030204" pitchFamily="34" charset="0"/>
              </a:rPr>
              <a:t>, la validation ou l’invalidation des hypothèses, la structuration des connaissances et la modélisation, la mobilisation des connaissances. 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r>
              <a:rPr lang="fr-FR" dirty="0">
                <a:latin typeface="Arial Narrow" panose="020B0606020202030204" pitchFamily="34" charset="0"/>
              </a:rPr>
              <a:t>Ce que doit vivre l’élève pour rendre cette démarche dynamique et efficiente :</a:t>
            </a:r>
          </a:p>
          <a:p>
            <a:endParaRPr lang="fr-FR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On me pose un problème dont je comprends les contours et qui est issu de mon paradigme de compréhension.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J’exprime mon point de vue et le confronte aux autres. Cette phase permet d’introduire le conflit </a:t>
            </a:r>
            <a:r>
              <a:rPr lang="fr-FR" dirty="0" err="1">
                <a:latin typeface="Arial Narrow" panose="020B0606020202030204" pitchFamily="34" charset="0"/>
              </a:rPr>
              <a:t>socio-cognitif</a:t>
            </a:r>
            <a:r>
              <a:rPr lang="fr-FR" dirty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J’élabore, avec mon groupe, un protocole qui va me permettre de confirmer ou d’infirmer ma représentation. </a:t>
            </a:r>
            <a:r>
              <a:rPr lang="fr-FR" b="1" dirty="0">
                <a:latin typeface="Arial Narrow" panose="020B0606020202030204" pitchFamily="34" charset="0"/>
              </a:rPr>
              <a:t>Il s’agit du cœur de l’activité qui gravite autour de manipulations.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Je vérifie mes hypothèses.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Au regard des résultats obtenus, le professeur structure les connaissances et modélise.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 Narrow" panose="020B0606020202030204" pitchFamily="34" charset="0"/>
              </a:rPr>
              <a:t>Je dois alors pouvoir remobiliser mes compétences dans un nouveau contexte.</a:t>
            </a:r>
          </a:p>
        </p:txBody>
      </p:sp>
    </p:spTree>
    <p:extLst>
      <p:ext uri="{BB962C8B-B14F-4D97-AF65-F5344CB8AC3E}">
        <p14:creationId xmlns:p14="http://schemas.microsoft.com/office/powerpoint/2010/main" val="390740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77048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« Alors que, la démarche d’investigation, telle que nous la pratiquons en technologie et  telle que le monde éducatif l’envisage, ne se conçoit pas sans expérience. » 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i="1" dirty="0"/>
              <a:t>« Travailler des compétences d’une façon différente ».</a:t>
            </a:r>
          </a:p>
          <a:p>
            <a:endParaRPr lang="fr-FR" dirty="0"/>
          </a:p>
          <a:p>
            <a:r>
              <a:rPr lang="fr-FR" i="1" dirty="0"/>
              <a:t>« L’activité manipulatoire doit être au cœur de la démarche d’investigation en technologie pour valider ou invalider des hypothèses. » </a:t>
            </a:r>
            <a:r>
              <a:rPr lang="fr-FR" sz="1400" i="1" dirty="0"/>
              <a:t>Journées nationales ASTEP.</a:t>
            </a:r>
            <a:endParaRPr lang="fr-FR" sz="1400" dirty="0"/>
          </a:p>
          <a:p>
            <a:r>
              <a:rPr lang="fr-FR" dirty="0"/>
              <a:t> </a:t>
            </a:r>
          </a:p>
          <a:p>
            <a:r>
              <a:rPr lang="fr-FR" i="1" dirty="0"/>
              <a:t>« Développer chez nos élèves des intelligences multiples notamment l’intelligence kinesthésique pour ne pas rester cantonner uniquement sur des formes d’intelligences logico-mathématique ou linguistique. »</a:t>
            </a:r>
            <a:endParaRPr lang="fr-FR" dirty="0"/>
          </a:p>
          <a:p>
            <a:r>
              <a:rPr lang="fr-FR" dirty="0"/>
              <a:t> </a:t>
            </a:r>
          </a:p>
          <a:p>
            <a:r>
              <a:rPr lang="fr-FR" i="1" dirty="0"/>
              <a:t>« Les élèves français sont moins performants en résolution collaborative de problèmes que ne le laisseraient penser leurs performances en sciences, en compréhension de l'écrit et en mathématiques. » </a:t>
            </a:r>
            <a:r>
              <a:rPr lang="fr-FR" sz="1400" i="1" dirty="0"/>
              <a:t>OCDE – Résultats PISA 2015 – La résolution collaborative de problème.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260648"/>
            <a:ext cx="6135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7 – Importance des activités manipulatoires en technologie.</a:t>
            </a:r>
          </a:p>
        </p:txBody>
      </p:sp>
    </p:spTree>
    <p:extLst>
      <p:ext uri="{BB962C8B-B14F-4D97-AF65-F5344CB8AC3E}">
        <p14:creationId xmlns:p14="http://schemas.microsoft.com/office/powerpoint/2010/main" val="263312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2276872"/>
            <a:ext cx="1926304" cy="115212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Activité manipulatoire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1520" y="260648"/>
            <a:ext cx="556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8 – Activités manipulatoires et activités de réalisation.</a:t>
            </a:r>
          </a:p>
        </p:txBody>
      </p:sp>
      <p:sp>
        <p:nvSpPr>
          <p:cNvPr id="5" name="Ellipse 4"/>
          <p:cNvSpPr/>
          <p:nvPr/>
        </p:nvSpPr>
        <p:spPr>
          <a:xfrm>
            <a:off x="539552" y="1412776"/>
            <a:ext cx="1620000" cy="162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Démarche d’investigation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9552" y="3573016"/>
            <a:ext cx="1908392" cy="21602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Pour illustrer un concept lié à la nature d’un matériau, d’une énergie ou d’une information</a:t>
            </a:r>
          </a:p>
          <a:p>
            <a:pPr algn="ctr"/>
            <a:r>
              <a:rPr lang="fr-FR" sz="1400" dirty="0">
                <a:latin typeface="Arial Narrow" panose="020B0606020202030204" pitchFamily="34" charset="0"/>
              </a:rPr>
              <a:t>ou</a:t>
            </a:r>
          </a:p>
          <a:p>
            <a:pPr algn="ctr"/>
            <a:r>
              <a:rPr lang="fr-FR" sz="1400" dirty="0">
                <a:latin typeface="Arial Narrow" panose="020B0606020202030204" pitchFamily="34" charset="0"/>
              </a:rPr>
              <a:t>Pour découvrir l’usage d’un matériel ou d’un logiciel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9872" y="2276872"/>
            <a:ext cx="1926304" cy="115212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Activité de réalisation</a:t>
            </a:r>
          </a:p>
        </p:txBody>
      </p:sp>
      <p:sp>
        <p:nvSpPr>
          <p:cNvPr id="8" name="Ellipse 7"/>
          <p:cNvSpPr/>
          <p:nvPr/>
        </p:nvSpPr>
        <p:spPr>
          <a:xfrm>
            <a:off x="3437784" y="1412776"/>
            <a:ext cx="1620000" cy="162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Démarche de résolution de problème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7784" y="3573016"/>
            <a:ext cx="1908392" cy="21602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Pour apporter une réponse pratique au problème posé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10192" y="2276872"/>
            <a:ext cx="1926304" cy="115212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Activité de réalisation</a:t>
            </a:r>
          </a:p>
        </p:txBody>
      </p:sp>
      <p:sp>
        <p:nvSpPr>
          <p:cNvPr id="11" name="Ellipse 10"/>
          <p:cNvSpPr/>
          <p:nvPr/>
        </p:nvSpPr>
        <p:spPr>
          <a:xfrm>
            <a:off x="6318104" y="1412776"/>
            <a:ext cx="1620000" cy="162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dirty="0">
                <a:latin typeface="Arial Narrow" panose="020B0606020202030204" pitchFamily="34" charset="0"/>
              </a:rPr>
              <a:t>Démarche de projet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28104" y="3573016"/>
            <a:ext cx="1908392" cy="21602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Pour concevoir, fabriquer, réaliser et valider une solution, de manière collaborative pour répondre à un besoin</a:t>
            </a:r>
          </a:p>
        </p:txBody>
      </p:sp>
    </p:spTree>
    <p:extLst>
      <p:ext uri="{BB962C8B-B14F-4D97-AF65-F5344CB8AC3E}">
        <p14:creationId xmlns:p14="http://schemas.microsoft.com/office/powerpoint/2010/main" val="3730415348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académique STI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académique STI final</Template>
  <TotalTime>554</TotalTime>
  <Words>1248</Words>
  <Application>Microsoft Office PowerPoint</Application>
  <PresentationFormat>Affichage à l'écran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Industria</vt:lpstr>
      <vt:lpstr>Modèle académique STI final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user</cp:lastModifiedBy>
  <cp:revision>30</cp:revision>
  <dcterms:created xsi:type="dcterms:W3CDTF">2017-11-10T16:43:31Z</dcterms:created>
  <dcterms:modified xsi:type="dcterms:W3CDTF">2018-12-11T06:06:30Z</dcterms:modified>
</cp:coreProperties>
</file>