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7" r:id="rId6"/>
    <p:sldId id="261" r:id="rId7"/>
    <p:sldId id="262" r:id="rId8"/>
    <p:sldId id="263" r:id="rId9"/>
    <p:sldId id="264" r:id="rId10"/>
    <p:sldId id="265" r:id="rId11"/>
    <p:sldId id="266" r:id="rId12"/>
    <p:sldId id="259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1DCA1F-40B4-403C-AA49-EF8F4CAE0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079897-96AA-44F3-BE2A-FF54BEBEC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E4342B-2944-4E29-95A7-6E04B2B70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5225AB-8A21-4992-9702-75503C46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CA7CC0-F108-4EA1-AEBD-AE4587A5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04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F2DE9-061F-4768-A471-334AA9029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1E66E4-AA12-4AB8-814F-DB51B8B94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218833-CF1C-4FE9-8A80-782FBBB7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32564B-5029-4082-BE9D-A2FB9C31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2B92E6-3E13-437D-9093-291E79E9B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01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2B67C43-63C1-4FB1-A3D7-70D8C9796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DE858D-8C4F-4A16-8354-478911021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6084BA-8184-4BE1-AE7A-7D2651A88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27FCCB-876B-4CB6-9BDB-3A259F14E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28F988-9558-49B1-AE19-88164F90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40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E382A9-23E5-4714-A9D2-421308A8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D0BE10-4C8B-41DB-937D-1416CEE8F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7D569B-8424-4BDA-B776-697633D9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6DE461-B9B3-4ED4-BFC1-3C01FA76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176CE3-F001-4719-903B-5E185A5F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12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3C16E7-2E5F-4CE2-B449-1A6862DB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6B5E31-129C-4AC5-8742-6A1FF89BA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67E723-2833-42AE-954C-7C1DDB97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E0FE9F-3744-4BD7-AD7F-CA2A3D7DF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BF2B0C-4CFA-4086-920C-DC7181E7C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15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F2FF3B-7417-4A39-B0A3-40739975F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1A132E-12C3-4A38-BDC1-5F89AA39B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C29CA1A-5C7D-4CA6-A661-5A5F239BF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ADAA1B-BE08-4689-A450-9F1A4CB51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D62B2E-4B04-45C4-A726-792A5EAF9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44511-55AB-4884-8252-DE050BE5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45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53792-B2E2-4DF3-840B-7ABF3857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B4B9ED-D45C-4542-846D-B9EAB55C1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3F25F3-D83E-4C73-B8D9-2F16D3DC7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BCEA9F-F703-4F76-B433-98890CF79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B27A0BA-A56E-411F-867F-BA3FB6649B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40CFFE8-35A7-4BD9-9C2D-7DB1D3E8D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25BC7C8-8D5A-403A-8B4E-FF3FDD3B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A183153-AF06-4E01-97E8-B3D1B89D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14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B87AC6-0BEA-4ABE-AA02-2D538A264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CB7022B-BA24-4B63-860D-E9D8ABDF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C9E3C8-6EC8-42BB-8F61-B6ABC79C6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F32319D-F8FE-495E-9521-13EE7A4C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07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0D50AD-7644-4E82-A59E-1B74804A4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CABECAD-1790-4163-891E-0F7C48125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0A05C6-2834-43D8-BF9A-7EEB1A801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60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3B449C-3D2F-47FD-8DDE-285E8430B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036E40-0AA6-49C2-8229-43AAC6BF9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D00850-E546-498B-8B15-9CEA3AE3C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78F138-DFB1-4AB7-86AA-7F30DB574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8C8C55-7341-4173-A1AD-BDC268EA8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7DA4DD-EEBB-4829-9FCE-A04567B2A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21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A00710-F4AF-48C4-BDB6-78DF1278A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A1AD17C-974C-4684-8FC7-33C90AFB2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8A7987-D2F9-47DD-BF47-534A152FC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CF9D16-DEAF-466D-A926-CB42E632E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A17BE6-AC49-4B2E-8A36-7179FF1C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623625-806A-4756-8DE5-B5BE537C7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70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16A0614-8C14-4A7B-8361-EE777F0D1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7C0207-2536-4D78-8ECC-DD12B7DF5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9014B5-8587-4D62-A3C9-484DE68738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6F68D-2EC1-4695-BF7F-DB9BBFED25E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048BBB-7CAF-47C6-94A8-037557D2D2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90D1FA-F020-480E-924D-69A03C675E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14676-C42C-4A7F-80B3-C86DBA3657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50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ahiers-pedagogiques.com/No-510-Des-taches-complexes-pour-apprend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ickers.com/" TargetMode="External"/><Relationship Id="rId2" Type="http://schemas.openxmlformats.org/officeDocument/2006/relationships/hyperlink" Target="https://kahoot.com/what-is-kahoo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62121A-BF0D-4686-B0B5-A388ABC61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Tâches complexes</a:t>
            </a:r>
          </a:p>
        </p:txBody>
      </p:sp>
    </p:spTree>
    <p:extLst>
      <p:ext uri="{BB962C8B-B14F-4D97-AF65-F5344CB8AC3E}">
        <p14:creationId xmlns:p14="http://schemas.microsoft.com/office/powerpoint/2010/main" val="217742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12E67B-2B09-4204-AF80-3B1C0A5DF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algn="ctr"/>
            <a:r>
              <a:rPr lang="fr-FR" dirty="0"/>
              <a:t>Mise en œuvre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CD21CDA-B9AC-46A4-8174-B382C47FB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729662"/>
              </p:ext>
            </p:extLst>
          </p:nvPr>
        </p:nvGraphicFramePr>
        <p:xfrm>
          <a:off x="1057275" y="2311400"/>
          <a:ext cx="9620250" cy="2020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8791">
                  <a:extLst>
                    <a:ext uri="{9D8B030D-6E8A-4147-A177-3AD203B41FA5}">
                      <a16:colId xmlns:a16="http://schemas.microsoft.com/office/drawing/2014/main" val="1487129259"/>
                    </a:ext>
                  </a:extLst>
                </a:gridCol>
                <a:gridCol w="4385258">
                  <a:extLst>
                    <a:ext uri="{9D8B030D-6E8A-4147-A177-3AD203B41FA5}">
                      <a16:colId xmlns:a16="http://schemas.microsoft.com/office/drawing/2014/main" val="4101635273"/>
                    </a:ext>
                  </a:extLst>
                </a:gridCol>
                <a:gridCol w="4386201">
                  <a:extLst>
                    <a:ext uri="{9D8B030D-6E8A-4147-A177-3AD203B41FA5}">
                      <a16:colId xmlns:a16="http://schemas.microsoft.com/office/drawing/2014/main" val="798363342"/>
                    </a:ext>
                  </a:extLst>
                </a:gridCol>
              </a:tblGrid>
              <a:tr h="127513">
                <a:tc gridSpan="3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En classe entière :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998234"/>
                  </a:ext>
                </a:extLst>
              </a:tr>
              <a:tr h="93068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Oral ?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Présente sa production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Apprécie la production de ses pairs et débat (comble les manques, ...)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Valide les procédures et/ou met en avant la démarche experte.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Valorise les réussites de chacun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Engage un travail de l'erreur et l'argumentation, comble les imprécisions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Travaille sur la langue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Valide les procédures et/ou met en avant la démarche experte.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3492537015"/>
                  </a:ext>
                </a:extLst>
              </a:tr>
              <a:tr h="1275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Bilan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Rédige la synthèse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Synthétise les résultats et institutionnalise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376595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152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51601C-3576-4216-96A1-BA534E09B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pPr algn="ctr"/>
            <a:r>
              <a:rPr lang="fr-FR" dirty="0"/>
              <a:t>Un changement de posture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991F15D-5744-4C97-9229-5135E5946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4447"/>
              </p:ext>
            </p:extLst>
          </p:nvPr>
        </p:nvGraphicFramePr>
        <p:xfrm>
          <a:off x="838200" y="1075594"/>
          <a:ext cx="10134600" cy="5670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7300">
                  <a:extLst>
                    <a:ext uri="{9D8B030D-6E8A-4147-A177-3AD203B41FA5}">
                      <a16:colId xmlns:a16="http://schemas.microsoft.com/office/drawing/2014/main" val="432631109"/>
                    </a:ext>
                  </a:extLst>
                </a:gridCol>
                <a:gridCol w="5067300">
                  <a:extLst>
                    <a:ext uri="{9D8B030D-6E8A-4147-A177-3AD203B41FA5}">
                      <a16:colId xmlns:a16="http://schemas.microsoft.com/office/drawing/2014/main" val="2116560165"/>
                    </a:ext>
                  </a:extLst>
                </a:gridCol>
              </a:tblGrid>
              <a:tr h="3474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effectLst/>
                        </a:rPr>
                        <a:t>Élève	</a:t>
                      </a:r>
                      <a:endParaRPr lang="fr-FR" sz="20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Enseignant</a:t>
                      </a:r>
                      <a:endParaRPr lang="fr-FR" sz="20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2724141"/>
                  </a:ext>
                </a:extLst>
              </a:tr>
              <a:tr h="423480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Ne plus attendre la solution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Verbaliser la consigne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Verbaliser ses difficultés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Élaborer une stratégie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Mutualiser ses choix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Verbaliser ses choix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Puiser dans les ressources internes et externes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Présenter son travail en public</a:t>
                      </a:r>
                      <a:endParaRPr lang="fr-FR" sz="20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Laisser les élèves chercher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Favoriser la prise d'initiative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Rejeter l’exhaustivité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Valoriser toutes les stratégies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Se mettre à disposition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Mettre des outils à disposition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Prendre du recul, observer et évaluer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</a:rPr>
                        <a:t>Relancer sans imposer</a:t>
                      </a:r>
                      <a:endParaRPr lang="fr-FR" sz="20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509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201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8281EA-8B41-4086-ADF8-F88E04FBB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Pour aller plus loin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C81D3D-6278-4D87-9A44-34860BBF7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3371" y="1486379"/>
            <a:ext cx="9565257" cy="408617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>
                <a:hlinkClick r:id="rId2"/>
              </a:rPr>
              <a:t>http://www.cahiers-pedagogiques.com/No-510-Des-taches-complexes-pour-apprendre</a:t>
            </a:r>
            <a:endParaRPr lang="fr-FR" sz="2000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26" name="Picture 2" descr="http://www.cahiers-pedagogiques.com/IMG/arton8906.jpg?1388996560">
            <a:extLst>
              <a:ext uri="{FF2B5EF4-FFF2-40B4-BE49-F238E27FC236}">
                <a16:creationId xmlns:a16="http://schemas.microsoft.com/office/drawing/2014/main" id="{A0DCC0AA-9C83-4EEE-816E-B1918D29C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2548387"/>
            <a:ext cx="28575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68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B2ECAA-4FDC-4BA8-B04A-0E3E2783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B011AA-194C-4E4E-9D22-6AAB483C4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/>
              <a:t>Suite aux résultats des évaluations de PISA, les élèves français réussissent des tâches simples mais sont en difficultés pour la réalisation de tâches complexes.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tâches complexes permettent aux élèves de :</a:t>
            </a:r>
          </a:p>
          <a:p>
            <a:pPr>
              <a:buFontTx/>
              <a:buChar char="-"/>
            </a:pPr>
            <a:r>
              <a:rPr lang="fr-FR" dirty="0"/>
              <a:t>prendre des initiatives</a:t>
            </a:r>
          </a:p>
          <a:p>
            <a:pPr>
              <a:buFontTx/>
              <a:buChar char="-"/>
            </a:pPr>
            <a:r>
              <a:rPr lang="fr-FR" dirty="0"/>
              <a:t>relever un défi</a:t>
            </a:r>
          </a:p>
          <a:p>
            <a:pPr>
              <a:buFontTx/>
              <a:buChar char="-"/>
            </a:pPr>
            <a:r>
              <a:rPr lang="fr-FR" dirty="0"/>
              <a:t>bénéficier d’aides ciblées (coup de pouce)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650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BC5F1-6B14-4D5C-B05B-3FEE6DF5B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465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Caractériser une tâche complexe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6BB1C8-19FB-4537-AC10-1B66EE201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206"/>
            <a:ext cx="10515600" cy="281538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Tâche simple : </a:t>
            </a:r>
          </a:p>
          <a:p>
            <a:pPr marL="0" indent="0">
              <a:buNone/>
            </a:pPr>
            <a:r>
              <a:rPr lang="fr-FR" sz="2000" dirty="0"/>
              <a:t>Reproduction d’une procédure ou réinvestissement d’une connaissance simple. Evaluation d’un savoir ou d’une capacité (savoir faire)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Tâche complexe :</a:t>
            </a:r>
          </a:p>
          <a:p>
            <a:pPr marL="0" indent="0">
              <a:buNone/>
            </a:pPr>
            <a:r>
              <a:rPr lang="fr-FR" sz="2000" dirty="0"/>
              <a:t>Mobiliser plusieurs ressources (connaissances et capacités) pour gérer une situation problème. L’élève fait appel a des connaissances internes et s’appuie sur des ressources externes.</a:t>
            </a:r>
          </a:p>
        </p:txBody>
      </p:sp>
    </p:spTree>
    <p:extLst>
      <p:ext uri="{BB962C8B-B14F-4D97-AF65-F5344CB8AC3E}">
        <p14:creationId xmlns:p14="http://schemas.microsoft.com/office/powerpoint/2010/main" val="90568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8736E35D-72C9-4001-8C1B-D9836DDC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Caractériser une tâche complexe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CE99DB-CF3F-4CE3-97B3-CBFF84FCDFC5}"/>
              </a:ext>
            </a:extLst>
          </p:cNvPr>
          <p:cNvSpPr/>
          <p:nvPr/>
        </p:nvSpPr>
        <p:spPr>
          <a:xfrm>
            <a:off x="1822329" y="1932536"/>
            <a:ext cx="2403535" cy="632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Professeur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F70A629-3F27-4157-BDA9-7BA237CE82C0}"/>
              </a:ext>
            </a:extLst>
          </p:cNvPr>
          <p:cNvSpPr/>
          <p:nvPr/>
        </p:nvSpPr>
        <p:spPr>
          <a:xfrm>
            <a:off x="4530305" y="2976412"/>
            <a:ext cx="3131389" cy="1199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Tâche complexe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7C775CB8-EC65-4CC0-8941-1CC16D18F778}"/>
              </a:ext>
            </a:extLst>
          </p:cNvPr>
          <p:cNvSpPr/>
          <p:nvPr/>
        </p:nvSpPr>
        <p:spPr>
          <a:xfrm>
            <a:off x="7661694" y="4766702"/>
            <a:ext cx="2403535" cy="632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Evaluation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91B40AB-AE27-4C08-B99E-C5D343E06973}"/>
              </a:ext>
            </a:extLst>
          </p:cNvPr>
          <p:cNvSpPr/>
          <p:nvPr/>
        </p:nvSpPr>
        <p:spPr>
          <a:xfrm>
            <a:off x="7966136" y="1621855"/>
            <a:ext cx="2403535" cy="632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Réalisation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0E27C7E-C310-4F59-9A57-91AE3C323042}"/>
              </a:ext>
            </a:extLst>
          </p:cNvPr>
          <p:cNvSpPr/>
          <p:nvPr/>
        </p:nvSpPr>
        <p:spPr>
          <a:xfrm>
            <a:off x="1149289" y="3429000"/>
            <a:ext cx="2403535" cy="632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Quand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BFFFBFE-27BF-4421-B0DF-4BF986375686}"/>
              </a:ext>
            </a:extLst>
          </p:cNvPr>
          <p:cNvSpPr/>
          <p:nvPr/>
        </p:nvSpPr>
        <p:spPr>
          <a:xfrm>
            <a:off x="2633572" y="5053060"/>
            <a:ext cx="2403535" cy="632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Initiative et autonomie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60451996-045C-4429-93BC-437432E00A5B}"/>
              </a:ext>
            </a:extLst>
          </p:cNvPr>
          <p:cNvSpPr/>
          <p:nvPr/>
        </p:nvSpPr>
        <p:spPr>
          <a:xfrm>
            <a:off x="8950265" y="3183127"/>
            <a:ext cx="2403535" cy="6326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Production finales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4A9D27-11EE-4179-8010-10C86E35E4BA}"/>
              </a:ext>
            </a:extLst>
          </p:cNvPr>
          <p:cNvSpPr/>
          <p:nvPr/>
        </p:nvSpPr>
        <p:spPr>
          <a:xfrm>
            <a:off x="1457324" y="2634298"/>
            <a:ext cx="3131389" cy="241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retrait et aide ponctuelle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AB7F17-DEAC-40A7-974D-161B7807C067}"/>
              </a:ext>
            </a:extLst>
          </p:cNvPr>
          <p:cNvSpPr/>
          <p:nvPr/>
        </p:nvSpPr>
        <p:spPr>
          <a:xfrm>
            <a:off x="586865" y="4274122"/>
            <a:ext cx="3750513" cy="492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début, milieu ou fin de séquence</a:t>
            </a: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Quelques unes par trimestre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127CF7-6E61-48E0-913F-2865727CC561}"/>
              </a:ext>
            </a:extLst>
          </p:cNvPr>
          <p:cNvSpPr/>
          <p:nvPr/>
        </p:nvSpPr>
        <p:spPr>
          <a:xfrm>
            <a:off x="1960082" y="5750140"/>
            <a:ext cx="3750513" cy="742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Mettre en activité RAPIDEMENT</a:t>
            </a: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Laisser chercher l’élève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23BEFA-B35C-40B1-8BB0-5D8DEF02DA68}"/>
              </a:ext>
            </a:extLst>
          </p:cNvPr>
          <p:cNvSpPr/>
          <p:nvPr/>
        </p:nvSpPr>
        <p:spPr>
          <a:xfrm>
            <a:off x="6988204" y="5590973"/>
            <a:ext cx="3750513" cy="492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Une à deux compétences clairement définies évaluées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6605F26-A856-484D-9CC7-C51F9CE1AD91}"/>
              </a:ext>
            </a:extLst>
          </p:cNvPr>
          <p:cNvSpPr/>
          <p:nvPr/>
        </p:nvSpPr>
        <p:spPr>
          <a:xfrm>
            <a:off x="8276775" y="3886554"/>
            <a:ext cx="3750513" cy="492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Une trace écrite « libre » (carte mentale, schéma, texte…)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94130E-A9FB-4F99-99E4-9C4F2EF9FF1A}"/>
              </a:ext>
            </a:extLst>
          </p:cNvPr>
          <p:cNvSpPr/>
          <p:nvPr/>
        </p:nvSpPr>
        <p:spPr>
          <a:xfrm>
            <a:off x="7349615" y="2394938"/>
            <a:ext cx="3750513" cy="492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Situation problème définie</a:t>
            </a:r>
          </a:p>
        </p:txBody>
      </p:sp>
    </p:spTree>
    <p:extLst>
      <p:ext uri="{BB962C8B-B14F-4D97-AF65-F5344CB8AC3E}">
        <p14:creationId xmlns:p14="http://schemas.microsoft.com/office/powerpoint/2010/main" val="114589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F00BA2-E44F-406F-9F95-35F536AF3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400"/>
          </a:xfrm>
        </p:spPr>
        <p:txBody>
          <a:bodyPr/>
          <a:lstStyle/>
          <a:p>
            <a:pPr algn="ctr"/>
            <a:r>
              <a:rPr lang="fr-FR" dirty="0"/>
              <a:t>FILM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04D736-28AB-4D32-A813-3E7204A53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175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Vidéo d’un collègue sur l’étude des blocs de la chaîne d’énergie. Le support pour ce travail est l’éolienne de techno service.</a:t>
            </a:r>
          </a:p>
        </p:txBody>
      </p:sp>
      <p:pic>
        <p:nvPicPr>
          <p:cNvPr id="5122" name="Picture 2" descr="Mini-éolienne à assembler - Technologie Services">
            <a:extLst>
              <a:ext uri="{FF2B5EF4-FFF2-40B4-BE49-F238E27FC236}">
                <a16:creationId xmlns:a16="http://schemas.microsoft.com/office/drawing/2014/main" id="{F8D0163A-6AA3-4409-B788-627364CC2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75" y="3124200"/>
            <a:ext cx="3124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19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A09138-6F8B-4E7D-8458-4B12248F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Concevoir une tâche complexe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274B04-7F2E-4C59-AE1B-EA3ACA8A2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Imaginer une situation déclenchante ancrée dans le réel mais pas systématiquement qui suscite la curiosité et le questionnement des élèves </a:t>
            </a:r>
          </a:p>
          <a:p>
            <a:pPr marL="0" lvl="0" indent="0">
              <a:buNone/>
            </a:pPr>
            <a:endParaRPr lang="fr-FR" dirty="0"/>
          </a:p>
          <a:p>
            <a:pPr lvl="0"/>
            <a:r>
              <a:rPr lang="fr-FR" dirty="0"/>
              <a:t>Construire la question ouverte avec ou sans les élèves</a:t>
            </a:r>
          </a:p>
          <a:p>
            <a:pPr marL="0" lvl="0" indent="0">
              <a:buNone/>
            </a:pPr>
            <a:endParaRPr lang="fr-FR" dirty="0"/>
          </a:p>
          <a:p>
            <a:pPr lvl="0"/>
            <a:r>
              <a:rPr lang="fr-FR" dirty="0"/>
              <a:t>Bien définir les attendus/consignes de la tâche complexe (ce qu’il y a à produire – explication ave texte schéma sous forme d’un article ou récit- sans indiquer comment s’y prendre)</a:t>
            </a:r>
          </a:p>
          <a:p>
            <a:pPr lvl="0"/>
            <a:endParaRPr lang="fr-FR" dirty="0"/>
          </a:p>
          <a:p>
            <a:r>
              <a:rPr lang="fr-FR" dirty="0"/>
              <a:t>Repérer les pré requis nécessaires (lien avec les aides) et les compétences qui seront travaillées (</a:t>
            </a:r>
            <a:r>
              <a:rPr lang="fr-FR" dirty="0">
                <a:solidFill>
                  <a:srgbClr val="FF0000"/>
                </a:solidFill>
              </a:rPr>
              <a:t>se limiter à très peu de compétences</a:t>
            </a:r>
            <a:r>
              <a:rPr lang="fr-FR" dirty="0"/>
              <a:t>)</a:t>
            </a:r>
          </a:p>
          <a:p>
            <a:pPr lvl="0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778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5D4E70-4CDE-4C6F-A11F-7702FF9D8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Concevoir une tâche complexe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5A1ABA-37BE-45E5-B7AC-6978D3481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Préparer des documents ; anticiper les ressources (accès internet, cours, fiche méthode, livre, matériel, …) </a:t>
            </a:r>
          </a:p>
          <a:p>
            <a:pPr lvl="0"/>
            <a:r>
              <a:rPr lang="fr-FR" dirty="0"/>
              <a:t>Préparer les outils d’évaluation : </a:t>
            </a:r>
          </a:p>
          <a:p>
            <a:pPr lvl="2"/>
            <a:r>
              <a:rPr lang="fr-FR" dirty="0"/>
              <a:t>En classe pendant le travail en cours à la volée</a:t>
            </a:r>
          </a:p>
          <a:p>
            <a:pPr lvl="2"/>
            <a:r>
              <a:rPr lang="fr-FR" dirty="0"/>
              <a:t>Pour évaluer les écrits (différés ou par les pairs intra-inter groupe)</a:t>
            </a:r>
          </a:p>
          <a:p>
            <a:pPr lvl="2"/>
            <a:r>
              <a:rPr lang="fr-FR" dirty="0"/>
              <a:t>A l’oral lors de la restitution</a:t>
            </a:r>
          </a:p>
          <a:p>
            <a:pPr lvl="0"/>
            <a:r>
              <a:rPr lang="fr-FR" dirty="0"/>
              <a:t>Concevoir des aides-relances-coups de pouce /prolongements pour différencier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5891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C3F1EE-3D03-4E69-AAA2-8678D038D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Concevoir une tâche complexe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A34E83-CF66-4450-8446-2FCB22496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97150"/>
            <a:ext cx="10515600" cy="1870075"/>
          </a:xfrm>
        </p:spPr>
        <p:txBody>
          <a:bodyPr/>
          <a:lstStyle/>
          <a:p>
            <a:pPr lvl="0"/>
            <a:r>
              <a:rPr lang="fr-FR" dirty="0"/>
              <a:t>Prévoir le bilan intermédiaire/final : </a:t>
            </a:r>
          </a:p>
          <a:p>
            <a:pPr lvl="2"/>
            <a:r>
              <a:rPr lang="fr-FR" dirty="0"/>
              <a:t>écrit et/ou oral commentaires des élèves</a:t>
            </a:r>
          </a:p>
          <a:p>
            <a:pPr lvl="2"/>
            <a:r>
              <a:rPr lang="fr-FR" dirty="0"/>
              <a:t>Elaboration de la synthèse en classe par le professeur, avec les élèves, …</a:t>
            </a:r>
          </a:p>
          <a:p>
            <a:pPr lvl="0"/>
            <a:r>
              <a:rPr lang="fr-FR" dirty="0">
                <a:solidFill>
                  <a:srgbClr val="FF0000"/>
                </a:solidFill>
              </a:rPr>
              <a:t>se donner le temps et donner du temps aux élèves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39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1A7B4-C62B-417A-90BC-0CC24622C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47713"/>
          </a:xfrm>
        </p:spPr>
        <p:txBody>
          <a:bodyPr/>
          <a:lstStyle/>
          <a:p>
            <a:pPr algn="ctr"/>
            <a:r>
              <a:rPr lang="fr-FR" dirty="0"/>
              <a:t>Mise en œuvre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F3B3891-78F5-485E-8737-5884C0F40C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489145"/>
              </p:ext>
            </p:extLst>
          </p:nvPr>
        </p:nvGraphicFramePr>
        <p:xfrm>
          <a:off x="1143000" y="638175"/>
          <a:ext cx="9620250" cy="5975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8791">
                  <a:extLst>
                    <a:ext uri="{9D8B030D-6E8A-4147-A177-3AD203B41FA5}">
                      <a16:colId xmlns:a16="http://schemas.microsoft.com/office/drawing/2014/main" val="1679462380"/>
                    </a:ext>
                  </a:extLst>
                </a:gridCol>
                <a:gridCol w="4385258">
                  <a:extLst>
                    <a:ext uri="{9D8B030D-6E8A-4147-A177-3AD203B41FA5}">
                      <a16:colId xmlns:a16="http://schemas.microsoft.com/office/drawing/2014/main" val="3548638047"/>
                    </a:ext>
                  </a:extLst>
                </a:gridCol>
                <a:gridCol w="4386201">
                  <a:extLst>
                    <a:ext uri="{9D8B030D-6E8A-4147-A177-3AD203B41FA5}">
                      <a16:colId xmlns:a16="http://schemas.microsoft.com/office/drawing/2014/main" val="3266063030"/>
                    </a:ext>
                  </a:extLst>
                </a:gridCol>
              </a:tblGrid>
              <a:tr h="1275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Etapes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Elève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Enseignant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595677163"/>
                  </a:ext>
                </a:extLst>
              </a:tr>
              <a:tr h="127513">
                <a:tc gridSpan="3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En classe entière :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270258"/>
                  </a:ext>
                </a:extLst>
              </a:tr>
              <a:tr h="8031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1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Découverte de la situation déclenchante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A construire avec les élèves éventuellement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Attendus/Consignes/la ou les questions ouvertes possibles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Présentation du document introduisant la situation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Pose la question ouverte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Attendus/Consignes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3933760006"/>
                  </a:ext>
                </a:extLst>
              </a:tr>
              <a:tr h="127513">
                <a:tc gridSpan="3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En groupe : le professeur évalue à la volée (se limiter à très peu de compétences)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76053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2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S’approprie le problème individuellement ou en groupe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Circule et éventuellement relance le questionnement dans un ou plusieurs groupes si besoin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131536500"/>
                  </a:ext>
                </a:extLst>
              </a:tr>
              <a:tr h="25502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3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Prend connaissance des ressources (pas les aides) de manière individuelle puis en groupe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Donne les ressources à leur disposition (documents, manuels, internet, outils, …)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1380461602"/>
                  </a:ext>
                </a:extLst>
              </a:tr>
              <a:tr h="51005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Essaye, se trompe, confronte sa vision avec les camarades de son groupe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Attention à la surcharge cognitive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Observe, doit accepter que l’élève ne réussisse pas, n’utilise pas les connaissances apprises, qu’il y ait plusieurs stratégies.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1243308155"/>
                  </a:ext>
                </a:extLst>
              </a:tr>
              <a:tr h="74796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5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Formule des questions intermédiaires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Fournit des relances-aides sans influencer la démarche.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Si besoin, aider l’élève à verbaliser ses difficultés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Différenciation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3458286654"/>
                  </a:ext>
                </a:extLst>
              </a:tr>
              <a:tr h="4377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6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Répond à la consigne avec sa propre stratégie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Prépare sa production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Circule, observe, accompagne,  ….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4269283980"/>
                  </a:ext>
                </a:extLst>
              </a:tr>
              <a:tr h="25502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Ecrit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Rédige individuellement ou en groupe 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Corrige les productions des élèves en valorisant les réussites de chacun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1898988453"/>
                  </a:ext>
                </a:extLst>
              </a:tr>
              <a:tr h="4377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Mise en commun des groupes qui ont élaboré la même procédure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Présenter un QCM </a:t>
                      </a:r>
                      <a:r>
                        <a:rPr lang="fr-FR" sz="1400" dirty="0">
                          <a:effectLst/>
                          <a:hlinkClick r:id="rId2"/>
                        </a:rPr>
                        <a:t>KAHOOT</a:t>
                      </a:r>
                      <a:r>
                        <a:rPr lang="fr-FR" sz="1400" dirty="0">
                          <a:effectLst/>
                        </a:rPr>
                        <a:t>/</a:t>
                      </a:r>
                      <a:r>
                        <a:rPr lang="fr-FR" sz="1400" dirty="0" err="1">
                          <a:effectLst/>
                          <a:hlinkClick r:id="rId3"/>
                        </a:rPr>
                        <a:t>Plickers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474747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51" marR="40051" marT="0" marB="0"/>
                </a:tc>
                <a:extLst>
                  <a:ext uri="{0D108BD9-81ED-4DB2-BD59-A6C34878D82A}">
                    <a16:rowId xmlns:a16="http://schemas.microsoft.com/office/drawing/2014/main" val="300079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8253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613</Words>
  <Application>Microsoft Office PowerPoint</Application>
  <PresentationFormat>Grand écran</PresentationFormat>
  <Paragraphs>128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Tâches complexes</vt:lpstr>
      <vt:lpstr>Introduction</vt:lpstr>
      <vt:lpstr>Caractériser une tâche complexe</vt:lpstr>
      <vt:lpstr>Caractériser une tâche complexe</vt:lpstr>
      <vt:lpstr>FILM</vt:lpstr>
      <vt:lpstr>Concevoir une tâche complexe</vt:lpstr>
      <vt:lpstr>Concevoir une tâche complexe</vt:lpstr>
      <vt:lpstr>Concevoir une tâche complexe</vt:lpstr>
      <vt:lpstr>Mise en œuvre</vt:lpstr>
      <vt:lpstr>Mise en œuvre</vt:lpstr>
      <vt:lpstr>Un changement de posture</vt:lpstr>
      <vt:lpstr>Pour aller plus loin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Tâches complexes</dc:title>
  <dc:creator>Guilhem Ringuet</dc:creator>
  <cp:lastModifiedBy>user</cp:lastModifiedBy>
  <cp:revision>8</cp:revision>
  <dcterms:created xsi:type="dcterms:W3CDTF">2018-03-05T20:15:52Z</dcterms:created>
  <dcterms:modified xsi:type="dcterms:W3CDTF">2018-12-11T06:06:00Z</dcterms:modified>
</cp:coreProperties>
</file>