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1"/>
  </p:notesMasterIdLst>
  <p:sldIdLst>
    <p:sldId id="256" r:id="rId2"/>
    <p:sldId id="269" r:id="rId3"/>
    <p:sldId id="257" r:id="rId4"/>
    <p:sldId id="275" r:id="rId5"/>
    <p:sldId id="274" r:id="rId6"/>
    <p:sldId id="258" r:id="rId7"/>
    <p:sldId id="259" r:id="rId8"/>
    <p:sldId id="264" r:id="rId9"/>
    <p:sldId id="265" r:id="rId10"/>
    <p:sldId id="266" r:id="rId11"/>
    <p:sldId id="267" r:id="rId12"/>
    <p:sldId id="270" r:id="rId13"/>
    <p:sldId id="271" r:id="rId14"/>
    <p:sldId id="272" r:id="rId15"/>
    <p:sldId id="273" r:id="rId16"/>
    <p:sldId id="263" r:id="rId17"/>
    <p:sldId id="276" r:id="rId18"/>
    <p:sldId id="262" r:id="rId19"/>
    <p:sldId id="268"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2" autoAdjust="0"/>
  </p:normalViewPr>
  <p:slideViewPr>
    <p:cSldViewPr>
      <p:cViewPr varScale="1">
        <p:scale>
          <a:sx n="99" d="100"/>
          <a:sy n="99" d="100"/>
        </p:scale>
        <p:origin x="7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7C3D0-B541-4632-B443-15F6D6265249}"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fr-FR"/>
        </a:p>
      </dgm:t>
    </dgm:pt>
    <dgm:pt modelId="{FC78B9E3-C626-4B03-859A-306B33716ADB}">
      <dgm:prSet phldrT="[Texte]"/>
      <dgm:spPr/>
      <dgm:t>
        <a:bodyPr/>
        <a:lstStyle/>
        <a:p>
          <a:r>
            <a:rPr lang="fr-FR" dirty="0"/>
            <a:t>Niveau 5</a:t>
          </a:r>
          <a:r>
            <a:rPr lang="fr-FR" baseline="30000" dirty="0"/>
            <a:t>ème</a:t>
          </a:r>
          <a:r>
            <a:rPr lang="fr-FR" dirty="0"/>
            <a:t> </a:t>
          </a:r>
        </a:p>
      </dgm:t>
    </dgm:pt>
    <dgm:pt modelId="{13439BBE-60D4-4C1F-8F5B-CAB40D31D61D}" type="parTrans" cxnId="{082003A1-FC8B-4EEB-970D-A04F1648E6AE}">
      <dgm:prSet/>
      <dgm:spPr/>
      <dgm:t>
        <a:bodyPr/>
        <a:lstStyle/>
        <a:p>
          <a:endParaRPr lang="fr-FR"/>
        </a:p>
      </dgm:t>
    </dgm:pt>
    <dgm:pt modelId="{CB34548E-4611-49AD-9D98-280B7B723902}" type="sibTrans" cxnId="{082003A1-FC8B-4EEB-970D-A04F1648E6AE}">
      <dgm:prSet/>
      <dgm:spPr/>
      <dgm:t>
        <a:bodyPr/>
        <a:lstStyle/>
        <a:p>
          <a:endParaRPr lang="fr-FR"/>
        </a:p>
      </dgm:t>
    </dgm:pt>
    <dgm:pt modelId="{75A0923D-FA43-4ED5-855A-34A1F2B2CF4E}">
      <dgm:prSet phldrT="[Texte]"/>
      <dgm:spPr/>
      <dgm:t>
        <a:bodyPr/>
        <a:lstStyle/>
        <a:p>
          <a:r>
            <a:rPr lang="fr-FR" b="1" dirty="0">
              <a:latin typeface="Arial" pitchFamily="34" charset="0"/>
              <a:cs typeface="Arial" pitchFamily="34" charset="0"/>
            </a:rPr>
            <a:t>Séquence</a:t>
          </a:r>
          <a:r>
            <a:rPr lang="fr-FR" dirty="0">
              <a:latin typeface="Arial" pitchFamily="34" charset="0"/>
              <a:cs typeface="Arial" pitchFamily="34" charset="0"/>
            </a:rPr>
            <a:t> pour situer le concept dans le processus pédagogique</a:t>
          </a:r>
        </a:p>
        <a:p>
          <a:endParaRPr lang="fr-FR" b="1" dirty="0">
            <a:latin typeface="Arial" pitchFamily="34" charset="0"/>
            <a:cs typeface="Arial" pitchFamily="34" charset="0"/>
          </a:endParaRPr>
        </a:p>
        <a:p>
          <a:r>
            <a:rPr lang="fr-FR" b="1" dirty="0">
              <a:latin typeface="Arial" pitchFamily="34" charset="0"/>
              <a:cs typeface="Arial" pitchFamily="34" charset="0"/>
            </a:rPr>
            <a:t>Séance</a:t>
          </a:r>
          <a:r>
            <a:rPr lang="fr-FR" dirty="0">
              <a:latin typeface="Arial" pitchFamily="34" charset="0"/>
              <a:cs typeface="Arial" pitchFamily="34" charset="0"/>
            </a:rPr>
            <a:t> dans laquelle on introduit le concept</a:t>
          </a:r>
        </a:p>
        <a:p>
          <a:endParaRPr lang="fr-FR" b="1" dirty="0">
            <a:latin typeface="Arial" pitchFamily="34" charset="0"/>
            <a:cs typeface="Arial" pitchFamily="34" charset="0"/>
          </a:endParaRPr>
        </a:p>
        <a:p>
          <a:r>
            <a:rPr lang="fr-FR" b="1" dirty="0">
              <a:latin typeface="Arial" pitchFamily="34" charset="0"/>
              <a:cs typeface="Arial" pitchFamily="34" charset="0"/>
            </a:rPr>
            <a:t>Fiche connaissance </a:t>
          </a:r>
          <a:r>
            <a:rPr lang="fr-FR" dirty="0">
              <a:latin typeface="Arial" pitchFamily="34" charset="0"/>
              <a:cs typeface="Arial" pitchFamily="34" charset="0"/>
            </a:rPr>
            <a:t>pour préconiser le niveau d’approfondissent</a:t>
          </a:r>
        </a:p>
      </dgm:t>
    </dgm:pt>
    <dgm:pt modelId="{E96D3B56-3110-4C64-9E84-142B4D602824}" type="parTrans" cxnId="{B53880D4-209B-4B99-A7D9-51D131DC5EF9}">
      <dgm:prSet/>
      <dgm:spPr/>
      <dgm:t>
        <a:bodyPr/>
        <a:lstStyle/>
        <a:p>
          <a:endParaRPr lang="fr-FR"/>
        </a:p>
      </dgm:t>
    </dgm:pt>
    <dgm:pt modelId="{FCEE3CD4-2F9B-45CB-9D8C-6568B9FE4135}" type="sibTrans" cxnId="{B53880D4-209B-4B99-A7D9-51D131DC5EF9}">
      <dgm:prSet/>
      <dgm:spPr/>
      <dgm:t>
        <a:bodyPr/>
        <a:lstStyle/>
        <a:p>
          <a:endParaRPr lang="fr-FR"/>
        </a:p>
      </dgm:t>
    </dgm:pt>
    <dgm:pt modelId="{BB9D44EA-86AE-4F33-B020-D6018AE92CB9}">
      <dgm:prSet phldrT="[Texte]"/>
      <dgm:spPr/>
      <dgm:t>
        <a:bodyPr/>
        <a:lstStyle/>
        <a:p>
          <a:r>
            <a:rPr lang="fr-FR" dirty="0"/>
            <a:t>Niveau 4</a:t>
          </a:r>
          <a:r>
            <a:rPr lang="fr-FR" baseline="30000" dirty="0"/>
            <a:t>ème</a:t>
          </a:r>
          <a:r>
            <a:rPr lang="fr-FR" dirty="0"/>
            <a:t> </a:t>
          </a:r>
        </a:p>
      </dgm:t>
    </dgm:pt>
    <dgm:pt modelId="{464EE729-5E38-4FD1-ACA0-9053BED10F41}" type="parTrans" cxnId="{5502D716-BCFE-4C24-9058-95734892241F}">
      <dgm:prSet/>
      <dgm:spPr/>
      <dgm:t>
        <a:bodyPr/>
        <a:lstStyle/>
        <a:p>
          <a:endParaRPr lang="fr-FR"/>
        </a:p>
      </dgm:t>
    </dgm:pt>
    <dgm:pt modelId="{3E9410F8-9F68-4E01-A706-66DD38937255}" type="sibTrans" cxnId="{5502D716-BCFE-4C24-9058-95734892241F}">
      <dgm:prSet/>
      <dgm:spPr/>
      <dgm:t>
        <a:bodyPr/>
        <a:lstStyle/>
        <a:p>
          <a:endParaRPr lang="fr-FR"/>
        </a:p>
      </dgm:t>
    </dgm:pt>
    <dgm:pt modelId="{0A5154D6-F681-4C65-86BF-B92CC0F3006D}">
      <dgm:prSet phldrT="[Texte]"/>
      <dgm:spPr/>
      <dgm:t>
        <a:bodyPr/>
        <a:lstStyle/>
        <a:p>
          <a:r>
            <a:rPr lang="fr-FR" b="1" dirty="0">
              <a:latin typeface="Arial" pitchFamily="34" charset="0"/>
              <a:cs typeface="Arial" pitchFamily="34" charset="0"/>
            </a:rPr>
            <a:t>Séquence</a:t>
          </a:r>
          <a:r>
            <a:rPr lang="fr-FR" dirty="0">
              <a:latin typeface="Arial" pitchFamily="34" charset="0"/>
              <a:cs typeface="Arial" pitchFamily="34" charset="0"/>
            </a:rPr>
            <a:t> pour situer le concept dans le processus pédagogique</a:t>
          </a:r>
          <a:endParaRPr lang="fr-FR" dirty="0"/>
        </a:p>
      </dgm:t>
    </dgm:pt>
    <dgm:pt modelId="{ABC9519B-C619-4D7A-94CE-E52314278C3A}" type="parTrans" cxnId="{B27E73C7-1701-4844-B008-2019B22C5AF4}">
      <dgm:prSet/>
      <dgm:spPr/>
      <dgm:t>
        <a:bodyPr/>
        <a:lstStyle/>
        <a:p>
          <a:endParaRPr lang="fr-FR"/>
        </a:p>
      </dgm:t>
    </dgm:pt>
    <dgm:pt modelId="{5F2C9E6D-9381-4B43-87AE-A4073BA76886}" type="sibTrans" cxnId="{B27E73C7-1701-4844-B008-2019B22C5AF4}">
      <dgm:prSet/>
      <dgm:spPr/>
      <dgm:t>
        <a:bodyPr/>
        <a:lstStyle/>
        <a:p>
          <a:endParaRPr lang="fr-FR"/>
        </a:p>
      </dgm:t>
    </dgm:pt>
    <dgm:pt modelId="{F90C928E-6ACB-411E-810D-BC77159C1B31}">
      <dgm:prSet phldrT="[Texte]"/>
      <dgm:spPr/>
      <dgm:t>
        <a:bodyPr/>
        <a:lstStyle/>
        <a:p>
          <a:r>
            <a:rPr lang="fr-FR" dirty="0"/>
            <a:t>Niveau 3</a:t>
          </a:r>
          <a:r>
            <a:rPr lang="fr-FR" baseline="30000" dirty="0"/>
            <a:t>ème</a:t>
          </a:r>
          <a:r>
            <a:rPr lang="fr-FR" dirty="0"/>
            <a:t> </a:t>
          </a:r>
        </a:p>
      </dgm:t>
    </dgm:pt>
    <dgm:pt modelId="{E8E80072-26CF-4591-8F4B-BE5CD3A453DF}" type="parTrans" cxnId="{A80E5018-4662-48A9-90B9-A53346C890E6}">
      <dgm:prSet/>
      <dgm:spPr/>
      <dgm:t>
        <a:bodyPr/>
        <a:lstStyle/>
        <a:p>
          <a:endParaRPr lang="fr-FR"/>
        </a:p>
      </dgm:t>
    </dgm:pt>
    <dgm:pt modelId="{AD8C4BEA-3A38-4A30-92C8-6D3E8818D50C}" type="sibTrans" cxnId="{A80E5018-4662-48A9-90B9-A53346C890E6}">
      <dgm:prSet/>
      <dgm:spPr/>
      <dgm:t>
        <a:bodyPr/>
        <a:lstStyle/>
        <a:p>
          <a:endParaRPr lang="fr-FR"/>
        </a:p>
      </dgm:t>
    </dgm:pt>
    <dgm:pt modelId="{E97201A3-F07F-47D6-BF88-41CB78843DF1}">
      <dgm:prSet phldrT="[Texte]"/>
      <dgm:spPr/>
      <dgm:t>
        <a:bodyPr/>
        <a:lstStyle/>
        <a:p>
          <a:r>
            <a:rPr lang="fr-FR" b="1" dirty="0">
              <a:latin typeface="Arial" pitchFamily="34" charset="0"/>
              <a:cs typeface="Arial" pitchFamily="34" charset="0"/>
            </a:rPr>
            <a:t>Séquence</a:t>
          </a:r>
          <a:r>
            <a:rPr lang="fr-FR" dirty="0">
              <a:latin typeface="Arial" pitchFamily="34" charset="0"/>
              <a:cs typeface="Arial" pitchFamily="34" charset="0"/>
            </a:rPr>
            <a:t> pour situer le concept dans le processus pédagogique</a:t>
          </a:r>
          <a:endParaRPr lang="fr-FR" dirty="0"/>
        </a:p>
      </dgm:t>
    </dgm:pt>
    <dgm:pt modelId="{FF6498D0-3604-48E3-BE85-4A1450C80010}" type="parTrans" cxnId="{166D9388-54D8-4E5D-83D5-50B996E2B083}">
      <dgm:prSet/>
      <dgm:spPr/>
      <dgm:t>
        <a:bodyPr/>
        <a:lstStyle/>
        <a:p>
          <a:endParaRPr lang="fr-FR"/>
        </a:p>
      </dgm:t>
    </dgm:pt>
    <dgm:pt modelId="{E43A31F2-A0AA-4A79-BF9A-1ED8975B1965}" type="sibTrans" cxnId="{166D9388-54D8-4E5D-83D5-50B996E2B083}">
      <dgm:prSet/>
      <dgm:spPr/>
      <dgm:t>
        <a:bodyPr/>
        <a:lstStyle/>
        <a:p>
          <a:endParaRPr lang="fr-FR"/>
        </a:p>
      </dgm:t>
    </dgm:pt>
    <dgm:pt modelId="{C7520604-7D4F-4C79-935D-94FB16A02ED1}">
      <dgm:prSet/>
      <dgm:spPr/>
      <dgm:t>
        <a:bodyPr/>
        <a:lstStyle/>
        <a:p>
          <a:endParaRPr lang="fr-FR" b="1" dirty="0">
            <a:latin typeface="Arial" pitchFamily="34" charset="0"/>
            <a:cs typeface="Arial" pitchFamily="34" charset="0"/>
          </a:endParaRPr>
        </a:p>
      </dgm:t>
    </dgm:pt>
    <dgm:pt modelId="{CF7507EF-1DD1-4092-B8E7-E9B3794F542E}" type="parTrans" cxnId="{5820BBC7-6D4D-419F-972A-85A8BBD19F2E}">
      <dgm:prSet/>
      <dgm:spPr/>
      <dgm:t>
        <a:bodyPr/>
        <a:lstStyle/>
        <a:p>
          <a:endParaRPr lang="fr-FR"/>
        </a:p>
      </dgm:t>
    </dgm:pt>
    <dgm:pt modelId="{378C72D3-B692-477C-8D8C-37DB048C2191}" type="sibTrans" cxnId="{5820BBC7-6D4D-419F-972A-85A8BBD19F2E}">
      <dgm:prSet/>
      <dgm:spPr/>
      <dgm:t>
        <a:bodyPr/>
        <a:lstStyle/>
        <a:p>
          <a:endParaRPr lang="fr-FR"/>
        </a:p>
      </dgm:t>
    </dgm:pt>
    <dgm:pt modelId="{16196AC6-79FE-41A8-AA40-FFA808896A15}">
      <dgm:prSet/>
      <dgm:spPr/>
      <dgm:t>
        <a:bodyPr/>
        <a:lstStyle/>
        <a:p>
          <a:r>
            <a:rPr lang="fr-FR" b="1">
              <a:latin typeface="Arial" pitchFamily="34" charset="0"/>
              <a:cs typeface="Arial" pitchFamily="34" charset="0"/>
            </a:rPr>
            <a:t>Séance</a:t>
          </a:r>
          <a:r>
            <a:rPr lang="fr-FR">
              <a:latin typeface="Arial" pitchFamily="34" charset="0"/>
              <a:cs typeface="Arial" pitchFamily="34" charset="0"/>
            </a:rPr>
            <a:t> dans laquelle on introduit le concept</a:t>
          </a:r>
          <a:endParaRPr lang="fr-FR" dirty="0">
            <a:latin typeface="Arial" pitchFamily="34" charset="0"/>
            <a:cs typeface="Arial" pitchFamily="34" charset="0"/>
          </a:endParaRPr>
        </a:p>
      </dgm:t>
    </dgm:pt>
    <dgm:pt modelId="{4021030E-05AB-41A7-84A9-39FADD2D8CCE}" type="parTrans" cxnId="{398236D7-EDE0-4777-ACE4-E74FD691FD18}">
      <dgm:prSet/>
      <dgm:spPr/>
      <dgm:t>
        <a:bodyPr/>
        <a:lstStyle/>
        <a:p>
          <a:endParaRPr lang="fr-FR"/>
        </a:p>
      </dgm:t>
    </dgm:pt>
    <dgm:pt modelId="{34390E32-8C25-4BBD-B28D-DBD4D7399CB4}" type="sibTrans" cxnId="{398236D7-EDE0-4777-ACE4-E74FD691FD18}">
      <dgm:prSet/>
      <dgm:spPr/>
      <dgm:t>
        <a:bodyPr/>
        <a:lstStyle/>
        <a:p>
          <a:endParaRPr lang="fr-FR"/>
        </a:p>
      </dgm:t>
    </dgm:pt>
    <dgm:pt modelId="{9558CE3A-12A5-437D-916E-B61FCADBA3A8}">
      <dgm:prSet/>
      <dgm:spPr/>
      <dgm:t>
        <a:bodyPr/>
        <a:lstStyle/>
        <a:p>
          <a:endParaRPr lang="fr-FR" b="1" dirty="0">
            <a:latin typeface="Arial" pitchFamily="34" charset="0"/>
            <a:cs typeface="Arial" pitchFamily="34" charset="0"/>
          </a:endParaRPr>
        </a:p>
      </dgm:t>
    </dgm:pt>
    <dgm:pt modelId="{CA8DB5C4-AFB9-443A-B497-F6AC5EF83E0D}" type="parTrans" cxnId="{9E9CD086-C1DC-4D40-A7AB-C1BDAD7B4B67}">
      <dgm:prSet/>
      <dgm:spPr/>
      <dgm:t>
        <a:bodyPr/>
        <a:lstStyle/>
        <a:p>
          <a:endParaRPr lang="fr-FR"/>
        </a:p>
      </dgm:t>
    </dgm:pt>
    <dgm:pt modelId="{94A7D817-4BBD-494A-BBD3-D7295FDB7D55}" type="sibTrans" cxnId="{9E9CD086-C1DC-4D40-A7AB-C1BDAD7B4B67}">
      <dgm:prSet/>
      <dgm:spPr/>
      <dgm:t>
        <a:bodyPr/>
        <a:lstStyle/>
        <a:p>
          <a:endParaRPr lang="fr-FR"/>
        </a:p>
      </dgm:t>
    </dgm:pt>
    <dgm:pt modelId="{5F182923-B71E-4F5A-BB83-86D756148FF7}">
      <dgm:prSet/>
      <dgm:spPr/>
      <dgm:t>
        <a:bodyPr/>
        <a:lstStyle/>
        <a:p>
          <a:r>
            <a:rPr lang="fr-FR" b="1" dirty="0">
              <a:latin typeface="Arial" pitchFamily="34" charset="0"/>
              <a:cs typeface="Arial" pitchFamily="34" charset="0"/>
            </a:rPr>
            <a:t>Fiche connaissance </a:t>
          </a:r>
          <a:r>
            <a:rPr lang="fr-FR" dirty="0">
              <a:latin typeface="Arial" pitchFamily="34" charset="0"/>
              <a:cs typeface="Arial" pitchFamily="34" charset="0"/>
            </a:rPr>
            <a:t>pour préconiser le niveau d’approfondissent</a:t>
          </a:r>
        </a:p>
      </dgm:t>
    </dgm:pt>
    <dgm:pt modelId="{0ADC37D0-310A-46A9-8D5B-98CC99F8D4EC}" type="parTrans" cxnId="{401B4310-6D22-4DFF-87CD-2CC0A62F6374}">
      <dgm:prSet/>
      <dgm:spPr/>
      <dgm:t>
        <a:bodyPr/>
        <a:lstStyle/>
        <a:p>
          <a:endParaRPr lang="fr-FR"/>
        </a:p>
      </dgm:t>
    </dgm:pt>
    <dgm:pt modelId="{866E430C-2631-4AF7-9618-6F33A03151CB}" type="sibTrans" cxnId="{401B4310-6D22-4DFF-87CD-2CC0A62F6374}">
      <dgm:prSet/>
      <dgm:spPr/>
      <dgm:t>
        <a:bodyPr/>
        <a:lstStyle/>
        <a:p>
          <a:endParaRPr lang="fr-FR"/>
        </a:p>
      </dgm:t>
    </dgm:pt>
    <dgm:pt modelId="{58BF05CA-DFCB-472A-A01A-A4E491BFACC0}">
      <dgm:prSet/>
      <dgm:spPr/>
      <dgm:t>
        <a:bodyPr/>
        <a:lstStyle/>
        <a:p>
          <a:endParaRPr lang="fr-FR" b="1" dirty="0">
            <a:latin typeface="Arial" pitchFamily="34" charset="0"/>
            <a:cs typeface="Arial" pitchFamily="34" charset="0"/>
          </a:endParaRPr>
        </a:p>
      </dgm:t>
    </dgm:pt>
    <dgm:pt modelId="{97AC336D-28A1-417D-A769-536F9ABD6653}" type="parTrans" cxnId="{F4C856E7-5AE4-4371-8066-4A9338284A01}">
      <dgm:prSet/>
      <dgm:spPr/>
      <dgm:t>
        <a:bodyPr/>
        <a:lstStyle/>
        <a:p>
          <a:endParaRPr lang="fr-FR"/>
        </a:p>
      </dgm:t>
    </dgm:pt>
    <dgm:pt modelId="{45B5E196-6F06-404D-9F9D-3C855FDCAD25}" type="sibTrans" cxnId="{F4C856E7-5AE4-4371-8066-4A9338284A01}">
      <dgm:prSet/>
      <dgm:spPr/>
      <dgm:t>
        <a:bodyPr/>
        <a:lstStyle/>
        <a:p>
          <a:endParaRPr lang="fr-FR"/>
        </a:p>
      </dgm:t>
    </dgm:pt>
    <dgm:pt modelId="{3B1D27AA-646B-4F2F-B4F7-56A43AC6F7F2}">
      <dgm:prSet/>
      <dgm:spPr/>
      <dgm:t>
        <a:bodyPr/>
        <a:lstStyle/>
        <a:p>
          <a:r>
            <a:rPr lang="fr-FR" b="1">
              <a:latin typeface="Arial" pitchFamily="34" charset="0"/>
              <a:cs typeface="Arial" pitchFamily="34" charset="0"/>
            </a:rPr>
            <a:t>Séance</a:t>
          </a:r>
          <a:r>
            <a:rPr lang="fr-FR">
              <a:latin typeface="Arial" pitchFamily="34" charset="0"/>
              <a:cs typeface="Arial" pitchFamily="34" charset="0"/>
            </a:rPr>
            <a:t> dans laquelle on introduit le concept</a:t>
          </a:r>
          <a:endParaRPr lang="fr-FR" dirty="0">
            <a:latin typeface="Arial" pitchFamily="34" charset="0"/>
            <a:cs typeface="Arial" pitchFamily="34" charset="0"/>
          </a:endParaRPr>
        </a:p>
      </dgm:t>
    </dgm:pt>
    <dgm:pt modelId="{D2AE64E5-EFAE-4ADD-9B8F-142DF5E537B6}" type="parTrans" cxnId="{C0ABDA9B-12CE-4A38-AFDF-A8C92BF7A848}">
      <dgm:prSet/>
      <dgm:spPr/>
      <dgm:t>
        <a:bodyPr/>
        <a:lstStyle/>
        <a:p>
          <a:endParaRPr lang="fr-FR"/>
        </a:p>
      </dgm:t>
    </dgm:pt>
    <dgm:pt modelId="{513AB9F4-CF20-4FB2-AD99-1DDA2135254A}" type="sibTrans" cxnId="{C0ABDA9B-12CE-4A38-AFDF-A8C92BF7A848}">
      <dgm:prSet/>
      <dgm:spPr/>
      <dgm:t>
        <a:bodyPr/>
        <a:lstStyle/>
        <a:p>
          <a:endParaRPr lang="fr-FR"/>
        </a:p>
      </dgm:t>
    </dgm:pt>
    <dgm:pt modelId="{72561D6B-0A04-4CC2-928C-9556D19B6463}">
      <dgm:prSet/>
      <dgm:spPr/>
      <dgm:t>
        <a:bodyPr/>
        <a:lstStyle/>
        <a:p>
          <a:endParaRPr lang="fr-FR" b="1" dirty="0">
            <a:latin typeface="Arial" pitchFamily="34" charset="0"/>
            <a:cs typeface="Arial" pitchFamily="34" charset="0"/>
          </a:endParaRPr>
        </a:p>
      </dgm:t>
    </dgm:pt>
    <dgm:pt modelId="{C2C618FD-5772-415F-9560-791E8575A09D}" type="parTrans" cxnId="{434272D8-86AD-43B1-8F2D-136DAF017C56}">
      <dgm:prSet/>
      <dgm:spPr/>
      <dgm:t>
        <a:bodyPr/>
        <a:lstStyle/>
        <a:p>
          <a:endParaRPr lang="fr-FR"/>
        </a:p>
      </dgm:t>
    </dgm:pt>
    <dgm:pt modelId="{191C9C68-6B22-4C40-96F9-4071D4DAFEAB}" type="sibTrans" cxnId="{434272D8-86AD-43B1-8F2D-136DAF017C56}">
      <dgm:prSet/>
      <dgm:spPr/>
      <dgm:t>
        <a:bodyPr/>
        <a:lstStyle/>
        <a:p>
          <a:endParaRPr lang="fr-FR"/>
        </a:p>
      </dgm:t>
    </dgm:pt>
    <dgm:pt modelId="{0CAE5964-F981-4E03-B91C-CC06774BCD48}">
      <dgm:prSet/>
      <dgm:spPr/>
      <dgm:t>
        <a:bodyPr/>
        <a:lstStyle/>
        <a:p>
          <a:r>
            <a:rPr lang="fr-FR" b="1" dirty="0">
              <a:latin typeface="Arial" pitchFamily="34" charset="0"/>
              <a:cs typeface="Arial" pitchFamily="34" charset="0"/>
            </a:rPr>
            <a:t>Fiche connaissance </a:t>
          </a:r>
          <a:r>
            <a:rPr lang="fr-FR" dirty="0">
              <a:latin typeface="Arial" pitchFamily="34" charset="0"/>
              <a:cs typeface="Arial" pitchFamily="34" charset="0"/>
            </a:rPr>
            <a:t>pour préconiser le niveau d’approfondissent</a:t>
          </a:r>
        </a:p>
      </dgm:t>
    </dgm:pt>
    <dgm:pt modelId="{A0FBFBFD-220A-4400-BBF4-902478991E50}" type="parTrans" cxnId="{F82C0ECD-B110-4030-A8DE-778B661823BA}">
      <dgm:prSet/>
      <dgm:spPr/>
      <dgm:t>
        <a:bodyPr/>
        <a:lstStyle/>
        <a:p>
          <a:endParaRPr lang="fr-FR"/>
        </a:p>
      </dgm:t>
    </dgm:pt>
    <dgm:pt modelId="{855D2959-8670-4FDE-B2A1-CAAC339A646A}" type="sibTrans" cxnId="{F82C0ECD-B110-4030-A8DE-778B661823BA}">
      <dgm:prSet/>
      <dgm:spPr/>
      <dgm:t>
        <a:bodyPr/>
        <a:lstStyle/>
        <a:p>
          <a:endParaRPr lang="fr-FR"/>
        </a:p>
      </dgm:t>
    </dgm:pt>
    <dgm:pt modelId="{B81CDC5F-B3F5-4CB4-AEDE-37C15D708B9D}" type="pres">
      <dgm:prSet presAssocID="{A4A7C3D0-B541-4632-B443-15F6D6265249}" presName="Name0" presStyleCnt="0">
        <dgm:presLayoutVars>
          <dgm:chMax val="7"/>
          <dgm:chPref val="7"/>
          <dgm:dir/>
          <dgm:animOne val="branch"/>
          <dgm:animLvl val="lvl"/>
        </dgm:presLayoutVars>
      </dgm:prSet>
      <dgm:spPr/>
    </dgm:pt>
    <dgm:pt modelId="{803B4433-629A-4D2C-AFB8-284B13283F5E}" type="pres">
      <dgm:prSet presAssocID="{FC78B9E3-C626-4B03-859A-306B33716ADB}" presName="ParentComposite" presStyleCnt="0"/>
      <dgm:spPr/>
    </dgm:pt>
    <dgm:pt modelId="{8259471A-318E-4555-86A5-22D7B530E95D}" type="pres">
      <dgm:prSet presAssocID="{FC78B9E3-C626-4B03-859A-306B33716ADB}" presName="Chord" presStyleLbl="bgShp" presStyleIdx="0" presStyleCnt="3"/>
      <dgm:spPr/>
    </dgm:pt>
    <dgm:pt modelId="{3904B30E-4169-4436-8052-DC0A5FA511BE}" type="pres">
      <dgm:prSet presAssocID="{FC78B9E3-C626-4B03-859A-306B33716ADB}" presName="Pie" presStyleLbl="alignNode1" presStyleIdx="0" presStyleCnt="3"/>
      <dgm:spPr/>
    </dgm:pt>
    <dgm:pt modelId="{5A53B3E9-90D1-47DB-9703-4D132536863F}" type="pres">
      <dgm:prSet presAssocID="{FC78B9E3-C626-4B03-859A-306B33716ADB}" presName="Parent" presStyleLbl="revTx" presStyleIdx="0" presStyleCnt="6">
        <dgm:presLayoutVars>
          <dgm:chMax val="1"/>
          <dgm:chPref val="1"/>
          <dgm:bulletEnabled val="1"/>
        </dgm:presLayoutVars>
      </dgm:prSet>
      <dgm:spPr/>
    </dgm:pt>
    <dgm:pt modelId="{461223B7-971F-4EFC-B0C7-12039692C20D}" type="pres">
      <dgm:prSet presAssocID="{FCEE3CD4-2F9B-45CB-9D8C-6568B9FE4135}" presName="negSibTrans" presStyleCnt="0"/>
      <dgm:spPr/>
    </dgm:pt>
    <dgm:pt modelId="{2795EBD7-FC75-4A3B-89DE-F24F74508D00}" type="pres">
      <dgm:prSet presAssocID="{FC78B9E3-C626-4B03-859A-306B33716ADB}" presName="composite" presStyleCnt="0"/>
      <dgm:spPr/>
    </dgm:pt>
    <dgm:pt modelId="{9DE2DFFC-EEFC-4755-9BF9-D7B97D3F42DB}" type="pres">
      <dgm:prSet presAssocID="{FC78B9E3-C626-4B03-859A-306B33716ADB}" presName="Child" presStyleLbl="revTx" presStyleIdx="1" presStyleCnt="6">
        <dgm:presLayoutVars>
          <dgm:chMax val="0"/>
          <dgm:chPref val="0"/>
          <dgm:bulletEnabled val="1"/>
        </dgm:presLayoutVars>
      </dgm:prSet>
      <dgm:spPr/>
    </dgm:pt>
    <dgm:pt modelId="{0A210295-633D-44D3-A60F-65666FBA8860}" type="pres">
      <dgm:prSet presAssocID="{CB34548E-4611-49AD-9D98-280B7B723902}" presName="sibTrans" presStyleCnt="0"/>
      <dgm:spPr/>
    </dgm:pt>
    <dgm:pt modelId="{C2FDACF6-FE0B-401E-87B5-459214375C9E}" type="pres">
      <dgm:prSet presAssocID="{BB9D44EA-86AE-4F33-B020-D6018AE92CB9}" presName="ParentComposite" presStyleCnt="0"/>
      <dgm:spPr/>
    </dgm:pt>
    <dgm:pt modelId="{3F7DA792-231F-4902-89A2-86AFBA0817F9}" type="pres">
      <dgm:prSet presAssocID="{BB9D44EA-86AE-4F33-B020-D6018AE92CB9}" presName="Chord" presStyleLbl="bgShp" presStyleIdx="1" presStyleCnt="3"/>
      <dgm:spPr/>
    </dgm:pt>
    <dgm:pt modelId="{6F974E2A-19C9-4153-8764-CC0E7008FFBF}" type="pres">
      <dgm:prSet presAssocID="{BB9D44EA-86AE-4F33-B020-D6018AE92CB9}" presName="Pie" presStyleLbl="alignNode1" presStyleIdx="1" presStyleCnt="3"/>
      <dgm:spPr/>
    </dgm:pt>
    <dgm:pt modelId="{58796C11-C844-4D59-8B19-4C85997017CE}" type="pres">
      <dgm:prSet presAssocID="{BB9D44EA-86AE-4F33-B020-D6018AE92CB9}" presName="Parent" presStyleLbl="revTx" presStyleIdx="2" presStyleCnt="6">
        <dgm:presLayoutVars>
          <dgm:chMax val="1"/>
          <dgm:chPref val="1"/>
          <dgm:bulletEnabled val="1"/>
        </dgm:presLayoutVars>
      </dgm:prSet>
      <dgm:spPr/>
    </dgm:pt>
    <dgm:pt modelId="{45BDDD2B-C704-49CA-81DD-428AB480487C}" type="pres">
      <dgm:prSet presAssocID="{5F2C9E6D-9381-4B43-87AE-A4073BA76886}" presName="negSibTrans" presStyleCnt="0"/>
      <dgm:spPr/>
    </dgm:pt>
    <dgm:pt modelId="{F250AEEC-72FF-451F-B6CD-D427EA5B48A7}" type="pres">
      <dgm:prSet presAssocID="{BB9D44EA-86AE-4F33-B020-D6018AE92CB9}" presName="composite" presStyleCnt="0"/>
      <dgm:spPr/>
    </dgm:pt>
    <dgm:pt modelId="{7B1BB096-007F-4B2D-94DA-C3572D3AB15E}" type="pres">
      <dgm:prSet presAssocID="{BB9D44EA-86AE-4F33-B020-D6018AE92CB9}" presName="Child" presStyleLbl="revTx" presStyleIdx="3" presStyleCnt="6">
        <dgm:presLayoutVars>
          <dgm:chMax val="0"/>
          <dgm:chPref val="0"/>
          <dgm:bulletEnabled val="1"/>
        </dgm:presLayoutVars>
      </dgm:prSet>
      <dgm:spPr/>
    </dgm:pt>
    <dgm:pt modelId="{A56B2B91-274A-47DF-BD5D-37764FE9962E}" type="pres">
      <dgm:prSet presAssocID="{3E9410F8-9F68-4E01-A706-66DD38937255}" presName="sibTrans" presStyleCnt="0"/>
      <dgm:spPr/>
    </dgm:pt>
    <dgm:pt modelId="{EBE7D82B-B71E-47E9-9229-5033A4A6DFB2}" type="pres">
      <dgm:prSet presAssocID="{F90C928E-6ACB-411E-810D-BC77159C1B31}" presName="ParentComposite" presStyleCnt="0"/>
      <dgm:spPr/>
    </dgm:pt>
    <dgm:pt modelId="{B607D0CF-9202-4D55-B827-A1A88E40E4DB}" type="pres">
      <dgm:prSet presAssocID="{F90C928E-6ACB-411E-810D-BC77159C1B31}" presName="Chord" presStyleLbl="bgShp" presStyleIdx="2" presStyleCnt="3"/>
      <dgm:spPr/>
    </dgm:pt>
    <dgm:pt modelId="{7BE5CCA2-BE88-46E0-8FF4-52D7400A6570}" type="pres">
      <dgm:prSet presAssocID="{F90C928E-6ACB-411E-810D-BC77159C1B31}" presName="Pie" presStyleLbl="alignNode1" presStyleIdx="2" presStyleCnt="3"/>
      <dgm:spPr/>
    </dgm:pt>
    <dgm:pt modelId="{BFDEF5B9-6B73-4588-8126-D065855DD55E}" type="pres">
      <dgm:prSet presAssocID="{F90C928E-6ACB-411E-810D-BC77159C1B31}" presName="Parent" presStyleLbl="revTx" presStyleIdx="4" presStyleCnt="6">
        <dgm:presLayoutVars>
          <dgm:chMax val="1"/>
          <dgm:chPref val="1"/>
          <dgm:bulletEnabled val="1"/>
        </dgm:presLayoutVars>
      </dgm:prSet>
      <dgm:spPr/>
    </dgm:pt>
    <dgm:pt modelId="{90A8A820-726A-440D-BB2F-E31EAB453D06}" type="pres">
      <dgm:prSet presAssocID="{E43A31F2-A0AA-4A79-BF9A-1ED8975B1965}" presName="negSibTrans" presStyleCnt="0"/>
      <dgm:spPr/>
    </dgm:pt>
    <dgm:pt modelId="{E0DBE315-B499-4F9F-ADD9-684E8186DC77}" type="pres">
      <dgm:prSet presAssocID="{F90C928E-6ACB-411E-810D-BC77159C1B31}" presName="composite" presStyleCnt="0"/>
      <dgm:spPr/>
    </dgm:pt>
    <dgm:pt modelId="{2F03B870-58C1-4AE4-869E-B3C51047EE97}" type="pres">
      <dgm:prSet presAssocID="{F90C928E-6ACB-411E-810D-BC77159C1B31}" presName="Child" presStyleLbl="revTx" presStyleIdx="5" presStyleCnt="6">
        <dgm:presLayoutVars>
          <dgm:chMax val="0"/>
          <dgm:chPref val="0"/>
          <dgm:bulletEnabled val="1"/>
        </dgm:presLayoutVars>
      </dgm:prSet>
      <dgm:spPr/>
    </dgm:pt>
  </dgm:ptLst>
  <dgm:cxnLst>
    <dgm:cxn modelId="{5C68AA23-BA0F-46DA-99B6-A1EB9E1E089D}" type="presOf" srcId="{3B1D27AA-646B-4F2F-B4F7-56A43AC6F7F2}" destId="{2F03B870-58C1-4AE4-869E-B3C51047EE97}" srcOrd="0" destOrd="2" presId="urn:microsoft.com/office/officeart/2009/3/layout/PieProcess"/>
    <dgm:cxn modelId="{CE6FC10B-D430-457D-91B1-2F47303B137A}" type="presOf" srcId="{58BF05CA-DFCB-472A-A01A-A4E491BFACC0}" destId="{2F03B870-58C1-4AE4-869E-B3C51047EE97}" srcOrd="0" destOrd="1" presId="urn:microsoft.com/office/officeart/2009/3/layout/PieProcess"/>
    <dgm:cxn modelId="{5B44E7CF-81B2-4EBD-B87D-72A5FA40BB3F}" type="presOf" srcId="{BB9D44EA-86AE-4F33-B020-D6018AE92CB9}" destId="{58796C11-C844-4D59-8B19-4C85997017CE}" srcOrd="0" destOrd="0" presId="urn:microsoft.com/office/officeart/2009/3/layout/PieProcess"/>
    <dgm:cxn modelId="{5502D716-BCFE-4C24-9058-95734892241F}" srcId="{A4A7C3D0-B541-4632-B443-15F6D6265249}" destId="{BB9D44EA-86AE-4F33-B020-D6018AE92CB9}" srcOrd="1" destOrd="0" parTransId="{464EE729-5E38-4FD1-ACA0-9053BED10F41}" sibTransId="{3E9410F8-9F68-4E01-A706-66DD38937255}"/>
    <dgm:cxn modelId="{F4C856E7-5AE4-4371-8066-4A9338284A01}" srcId="{F90C928E-6ACB-411E-810D-BC77159C1B31}" destId="{58BF05CA-DFCB-472A-A01A-A4E491BFACC0}" srcOrd="1" destOrd="0" parTransId="{97AC336D-28A1-417D-A769-536F9ABD6653}" sibTransId="{45B5E196-6F06-404D-9F9D-3C855FDCAD25}"/>
    <dgm:cxn modelId="{64E075DC-775E-4A0C-B319-160413FBA4D2}" type="presOf" srcId="{5F182923-B71E-4F5A-BB83-86D756148FF7}" destId="{7B1BB096-007F-4B2D-94DA-C3572D3AB15E}" srcOrd="0" destOrd="4" presId="urn:microsoft.com/office/officeart/2009/3/layout/PieProcess"/>
    <dgm:cxn modelId="{B27E73C7-1701-4844-B008-2019B22C5AF4}" srcId="{BB9D44EA-86AE-4F33-B020-D6018AE92CB9}" destId="{0A5154D6-F681-4C65-86BF-B92CC0F3006D}" srcOrd="0" destOrd="0" parTransId="{ABC9519B-C619-4D7A-94CE-E52314278C3A}" sibTransId="{5F2C9E6D-9381-4B43-87AE-A4073BA76886}"/>
    <dgm:cxn modelId="{401B4310-6D22-4DFF-87CD-2CC0A62F6374}" srcId="{BB9D44EA-86AE-4F33-B020-D6018AE92CB9}" destId="{5F182923-B71E-4F5A-BB83-86D756148FF7}" srcOrd="4" destOrd="0" parTransId="{0ADC37D0-310A-46A9-8D5B-98CC99F8D4EC}" sibTransId="{866E430C-2631-4AF7-9618-6F33A03151CB}"/>
    <dgm:cxn modelId="{C0ABDA9B-12CE-4A38-AFDF-A8C92BF7A848}" srcId="{F90C928E-6ACB-411E-810D-BC77159C1B31}" destId="{3B1D27AA-646B-4F2F-B4F7-56A43AC6F7F2}" srcOrd="2" destOrd="0" parTransId="{D2AE64E5-EFAE-4ADD-9B8F-142DF5E537B6}" sibTransId="{513AB9F4-CF20-4FB2-AD99-1DDA2135254A}"/>
    <dgm:cxn modelId="{56A36238-B6C8-4E4E-94B9-6057B1C36129}" type="presOf" srcId="{C7520604-7D4F-4C79-935D-94FB16A02ED1}" destId="{7B1BB096-007F-4B2D-94DA-C3572D3AB15E}" srcOrd="0" destOrd="1" presId="urn:microsoft.com/office/officeart/2009/3/layout/PieProcess"/>
    <dgm:cxn modelId="{5820BBC7-6D4D-419F-972A-85A8BBD19F2E}" srcId="{BB9D44EA-86AE-4F33-B020-D6018AE92CB9}" destId="{C7520604-7D4F-4C79-935D-94FB16A02ED1}" srcOrd="1" destOrd="0" parTransId="{CF7507EF-1DD1-4092-B8E7-E9B3794F542E}" sibTransId="{378C72D3-B692-477C-8D8C-37DB048C2191}"/>
    <dgm:cxn modelId="{65734D63-3A60-41F2-B4E9-39D6C8924949}" type="presOf" srcId="{E97201A3-F07F-47D6-BF88-41CB78843DF1}" destId="{2F03B870-58C1-4AE4-869E-B3C51047EE97}" srcOrd="0" destOrd="0" presId="urn:microsoft.com/office/officeart/2009/3/layout/PieProcess"/>
    <dgm:cxn modelId="{63CC43A8-5ECF-483A-8DDE-B39D3DEC8C60}" type="presOf" srcId="{0CAE5964-F981-4E03-B91C-CC06774BCD48}" destId="{2F03B870-58C1-4AE4-869E-B3C51047EE97}" srcOrd="0" destOrd="4" presId="urn:microsoft.com/office/officeart/2009/3/layout/PieProcess"/>
    <dgm:cxn modelId="{5CBEA372-6715-46B0-981D-78D36469986B}" type="presOf" srcId="{16196AC6-79FE-41A8-AA40-FFA808896A15}" destId="{7B1BB096-007F-4B2D-94DA-C3572D3AB15E}" srcOrd="0" destOrd="2" presId="urn:microsoft.com/office/officeart/2009/3/layout/PieProcess"/>
    <dgm:cxn modelId="{166D9388-54D8-4E5D-83D5-50B996E2B083}" srcId="{F90C928E-6ACB-411E-810D-BC77159C1B31}" destId="{E97201A3-F07F-47D6-BF88-41CB78843DF1}" srcOrd="0" destOrd="0" parTransId="{FF6498D0-3604-48E3-BE85-4A1450C80010}" sibTransId="{E43A31F2-A0AA-4A79-BF9A-1ED8975B1965}"/>
    <dgm:cxn modelId="{9E9CD086-C1DC-4D40-A7AB-C1BDAD7B4B67}" srcId="{BB9D44EA-86AE-4F33-B020-D6018AE92CB9}" destId="{9558CE3A-12A5-437D-916E-B61FCADBA3A8}" srcOrd="3" destOrd="0" parTransId="{CA8DB5C4-AFB9-443A-B497-F6AC5EF83E0D}" sibTransId="{94A7D817-4BBD-494A-BBD3-D7295FDB7D55}"/>
    <dgm:cxn modelId="{3DA671E9-9410-4C05-B09B-6E6F24D4D8EE}" type="presOf" srcId="{75A0923D-FA43-4ED5-855A-34A1F2B2CF4E}" destId="{9DE2DFFC-EEFC-4755-9BF9-D7B97D3F42DB}" srcOrd="0" destOrd="0" presId="urn:microsoft.com/office/officeart/2009/3/layout/PieProcess"/>
    <dgm:cxn modelId="{E0EDE778-38F3-4846-94CC-489717FB2F0A}" type="presOf" srcId="{FC78B9E3-C626-4B03-859A-306B33716ADB}" destId="{5A53B3E9-90D1-47DB-9703-4D132536863F}" srcOrd="0" destOrd="0" presId="urn:microsoft.com/office/officeart/2009/3/layout/PieProcess"/>
    <dgm:cxn modelId="{434272D8-86AD-43B1-8F2D-136DAF017C56}" srcId="{F90C928E-6ACB-411E-810D-BC77159C1B31}" destId="{72561D6B-0A04-4CC2-928C-9556D19B6463}" srcOrd="3" destOrd="0" parTransId="{C2C618FD-5772-415F-9560-791E8575A09D}" sibTransId="{191C9C68-6B22-4C40-96F9-4071D4DAFEAB}"/>
    <dgm:cxn modelId="{F3B16A66-53DC-4F06-B0A5-36B994630256}" type="presOf" srcId="{F90C928E-6ACB-411E-810D-BC77159C1B31}" destId="{BFDEF5B9-6B73-4588-8126-D065855DD55E}" srcOrd="0" destOrd="0" presId="urn:microsoft.com/office/officeart/2009/3/layout/PieProcess"/>
    <dgm:cxn modelId="{A80E5018-4662-48A9-90B9-A53346C890E6}" srcId="{A4A7C3D0-B541-4632-B443-15F6D6265249}" destId="{F90C928E-6ACB-411E-810D-BC77159C1B31}" srcOrd="2" destOrd="0" parTransId="{E8E80072-26CF-4591-8F4B-BE5CD3A453DF}" sibTransId="{AD8C4BEA-3A38-4A30-92C8-6D3E8818D50C}"/>
    <dgm:cxn modelId="{8CB96209-2F3C-41C5-91ED-A1903E2E895B}" type="presOf" srcId="{A4A7C3D0-B541-4632-B443-15F6D6265249}" destId="{B81CDC5F-B3F5-4CB4-AEDE-37C15D708B9D}" srcOrd="0" destOrd="0" presId="urn:microsoft.com/office/officeart/2009/3/layout/PieProcess"/>
    <dgm:cxn modelId="{B53880D4-209B-4B99-A7D9-51D131DC5EF9}" srcId="{FC78B9E3-C626-4B03-859A-306B33716ADB}" destId="{75A0923D-FA43-4ED5-855A-34A1F2B2CF4E}" srcOrd="0" destOrd="0" parTransId="{E96D3B56-3110-4C64-9E84-142B4D602824}" sibTransId="{FCEE3CD4-2F9B-45CB-9D8C-6568B9FE4135}"/>
    <dgm:cxn modelId="{AF67C28C-AA03-4FC1-88D2-63420D813070}" type="presOf" srcId="{72561D6B-0A04-4CC2-928C-9556D19B6463}" destId="{2F03B870-58C1-4AE4-869E-B3C51047EE97}" srcOrd="0" destOrd="3" presId="urn:microsoft.com/office/officeart/2009/3/layout/PieProcess"/>
    <dgm:cxn modelId="{398236D7-EDE0-4777-ACE4-E74FD691FD18}" srcId="{BB9D44EA-86AE-4F33-B020-D6018AE92CB9}" destId="{16196AC6-79FE-41A8-AA40-FFA808896A15}" srcOrd="2" destOrd="0" parTransId="{4021030E-05AB-41A7-84A9-39FADD2D8CCE}" sibTransId="{34390E32-8C25-4BBD-B28D-DBD4D7399CB4}"/>
    <dgm:cxn modelId="{F82C0ECD-B110-4030-A8DE-778B661823BA}" srcId="{F90C928E-6ACB-411E-810D-BC77159C1B31}" destId="{0CAE5964-F981-4E03-B91C-CC06774BCD48}" srcOrd="4" destOrd="0" parTransId="{A0FBFBFD-220A-4400-BBF4-902478991E50}" sibTransId="{855D2959-8670-4FDE-B2A1-CAAC339A646A}"/>
    <dgm:cxn modelId="{DE79D183-80CA-4B3E-A5D4-D591D47F13CC}" type="presOf" srcId="{9558CE3A-12A5-437D-916E-B61FCADBA3A8}" destId="{7B1BB096-007F-4B2D-94DA-C3572D3AB15E}" srcOrd="0" destOrd="3" presId="urn:microsoft.com/office/officeart/2009/3/layout/PieProcess"/>
    <dgm:cxn modelId="{082003A1-FC8B-4EEB-970D-A04F1648E6AE}" srcId="{A4A7C3D0-B541-4632-B443-15F6D6265249}" destId="{FC78B9E3-C626-4B03-859A-306B33716ADB}" srcOrd="0" destOrd="0" parTransId="{13439BBE-60D4-4C1F-8F5B-CAB40D31D61D}" sibTransId="{CB34548E-4611-49AD-9D98-280B7B723902}"/>
    <dgm:cxn modelId="{FAE190D7-776F-46CF-80ED-08551185A1EC}" type="presOf" srcId="{0A5154D6-F681-4C65-86BF-B92CC0F3006D}" destId="{7B1BB096-007F-4B2D-94DA-C3572D3AB15E}" srcOrd="0" destOrd="0" presId="urn:microsoft.com/office/officeart/2009/3/layout/PieProcess"/>
    <dgm:cxn modelId="{2836294F-DF09-4268-9813-8938883043DA}" type="presParOf" srcId="{B81CDC5F-B3F5-4CB4-AEDE-37C15D708B9D}" destId="{803B4433-629A-4D2C-AFB8-284B13283F5E}" srcOrd="0" destOrd="0" presId="urn:microsoft.com/office/officeart/2009/3/layout/PieProcess"/>
    <dgm:cxn modelId="{A33509C9-8D43-4666-9850-64033A6A9F86}" type="presParOf" srcId="{803B4433-629A-4D2C-AFB8-284B13283F5E}" destId="{8259471A-318E-4555-86A5-22D7B530E95D}" srcOrd="0" destOrd="0" presId="urn:microsoft.com/office/officeart/2009/3/layout/PieProcess"/>
    <dgm:cxn modelId="{6891D826-9BF7-426F-8291-C5B5DD06987C}" type="presParOf" srcId="{803B4433-629A-4D2C-AFB8-284B13283F5E}" destId="{3904B30E-4169-4436-8052-DC0A5FA511BE}" srcOrd="1" destOrd="0" presId="urn:microsoft.com/office/officeart/2009/3/layout/PieProcess"/>
    <dgm:cxn modelId="{9B1D4DF1-3C7E-497D-B399-C60699D7F26E}" type="presParOf" srcId="{803B4433-629A-4D2C-AFB8-284B13283F5E}" destId="{5A53B3E9-90D1-47DB-9703-4D132536863F}" srcOrd="2" destOrd="0" presId="urn:microsoft.com/office/officeart/2009/3/layout/PieProcess"/>
    <dgm:cxn modelId="{AF7F6F45-CBD1-434B-BB0D-E1754FBD383C}" type="presParOf" srcId="{B81CDC5F-B3F5-4CB4-AEDE-37C15D708B9D}" destId="{461223B7-971F-4EFC-B0C7-12039692C20D}" srcOrd="1" destOrd="0" presId="urn:microsoft.com/office/officeart/2009/3/layout/PieProcess"/>
    <dgm:cxn modelId="{4A1E2C15-2B93-400D-BCBC-04B2CE49020B}" type="presParOf" srcId="{B81CDC5F-B3F5-4CB4-AEDE-37C15D708B9D}" destId="{2795EBD7-FC75-4A3B-89DE-F24F74508D00}" srcOrd="2" destOrd="0" presId="urn:microsoft.com/office/officeart/2009/3/layout/PieProcess"/>
    <dgm:cxn modelId="{A909EB0A-3D18-443A-AF6A-860CB93036B6}" type="presParOf" srcId="{2795EBD7-FC75-4A3B-89DE-F24F74508D00}" destId="{9DE2DFFC-EEFC-4755-9BF9-D7B97D3F42DB}" srcOrd="0" destOrd="0" presId="urn:microsoft.com/office/officeart/2009/3/layout/PieProcess"/>
    <dgm:cxn modelId="{7EDA6166-A578-407B-A831-EBB3BD39E59F}" type="presParOf" srcId="{B81CDC5F-B3F5-4CB4-AEDE-37C15D708B9D}" destId="{0A210295-633D-44D3-A60F-65666FBA8860}" srcOrd="3" destOrd="0" presId="urn:microsoft.com/office/officeart/2009/3/layout/PieProcess"/>
    <dgm:cxn modelId="{17C58AA9-75E7-44F5-A676-2E0B72526228}" type="presParOf" srcId="{B81CDC5F-B3F5-4CB4-AEDE-37C15D708B9D}" destId="{C2FDACF6-FE0B-401E-87B5-459214375C9E}" srcOrd="4" destOrd="0" presId="urn:microsoft.com/office/officeart/2009/3/layout/PieProcess"/>
    <dgm:cxn modelId="{78839FF0-0D7D-4AB6-AE10-7D857A9E9880}" type="presParOf" srcId="{C2FDACF6-FE0B-401E-87B5-459214375C9E}" destId="{3F7DA792-231F-4902-89A2-86AFBA0817F9}" srcOrd="0" destOrd="0" presId="urn:microsoft.com/office/officeart/2009/3/layout/PieProcess"/>
    <dgm:cxn modelId="{4EE86B31-E314-4992-BF9D-92E2B449ECE4}" type="presParOf" srcId="{C2FDACF6-FE0B-401E-87B5-459214375C9E}" destId="{6F974E2A-19C9-4153-8764-CC0E7008FFBF}" srcOrd="1" destOrd="0" presId="urn:microsoft.com/office/officeart/2009/3/layout/PieProcess"/>
    <dgm:cxn modelId="{3963B6B1-6A7A-4206-A190-2002487C42E0}" type="presParOf" srcId="{C2FDACF6-FE0B-401E-87B5-459214375C9E}" destId="{58796C11-C844-4D59-8B19-4C85997017CE}" srcOrd="2" destOrd="0" presId="urn:microsoft.com/office/officeart/2009/3/layout/PieProcess"/>
    <dgm:cxn modelId="{9ADA6EB3-202E-4247-81BE-BF213BB3B864}" type="presParOf" srcId="{B81CDC5F-B3F5-4CB4-AEDE-37C15D708B9D}" destId="{45BDDD2B-C704-49CA-81DD-428AB480487C}" srcOrd="5" destOrd="0" presId="urn:microsoft.com/office/officeart/2009/3/layout/PieProcess"/>
    <dgm:cxn modelId="{AB9C8796-EABD-44BD-8458-8BE1A27EBFFE}" type="presParOf" srcId="{B81CDC5F-B3F5-4CB4-AEDE-37C15D708B9D}" destId="{F250AEEC-72FF-451F-B6CD-D427EA5B48A7}" srcOrd="6" destOrd="0" presId="urn:microsoft.com/office/officeart/2009/3/layout/PieProcess"/>
    <dgm:cxn modelId="{933FEF66-982C-4A98-A6D1-69FA3612D394}" type="presParOf" srcId="{F250AEEC-72FF-451F-B6CD-D427EA5B48A7}" destId="{7B1BB096-007F-4B2D-94DA-C3572D3AB15E}" srcOrd="0" destOrd="0" presId="urn:microsoft.com/office/officeart/2009/3/layout/PieProcess"/>
    <dgm:cxn modelId="{4EFAC277-64E7-4B37-8C24-16D2E2211C33}" type="presParOf" srcId="{B81CDC5F-B3F5-4CB4-AEDE-37C15D708B9D}" destId="{A56B2B91-274A-47DF-BD5D-37764FE9962E}" srcOrd="7" destOrd="0" presId="urn:microsoft.com/office/officeart/2009/3/layout/PieProcess"/>
    <dgm:cxn modelId="{5F30EC0D-E6D4-4247-AC11-236B02EE3688}" type="presParOf" srcId="{B81CDC5F-B3F5-4CB4-AEDE-37C15D708B9D}" destId="{EBE7D82B-B71E-47E9-9229-5033A4A6DFB2}" srcOrd="8" destOrd="0" presId="urn:microsoft.com/office/officeart/2009/3/layout/PieProcess"/>
    <dgm:cxn modelId="{8F71E061-0137-4F36-B5AE-0EE02035BE23}" type="presParOf" srcId="{EBE7D82B-B71E-47E9-9229-5033A4A6DFB2}" destId="{B607D0CF-9202-4D55-B827-A1A88E40E4DB}" srcOrd="0" destOrd="0" presId="urn:microsoft.com/office/officeart/2009/3/layout/PieProcess"/>
    <dgm:cxn modelId="{B44A3E18-0A00-4254-BDEE-DA9FC86BD061}" type="presParOf" srcId="{EBE7D82B-B71E-47E9-9229-5033A4A6DFB2}" destId="{7BE5CCA2-BE88-46E0-8FF4-52D7400A6570}" srcOrd="1" destOrd="0" presId="urn:microsoft.com/office/officeart/2009/3/layout/PieProcess"/>
    <dgm:cxn modelId="{FB222A00-2606-48A9-86C3-EABE31E38633}" type="presParOf" srcId="{EBE7D82B-B71E-47E9-9229-5033A4A6DFB2}" destId="{BFDEF5B9-6B73-4588-8126-D065855DD55E}" srcOrd="2" destOrd="0" presId="urn:microsoft.com/office/officeart/2009/3/layout/PieProcess"/>
    <dgm:cxn modelId="{472FE860-DBEB-4885-B2FB-E3A01FD8725F}" type="presParOf" srcId="{B81CDC5F-B3F5-4CB4-AEDE-37C15D708B9D}" destId="{90A8A820-726A-440D-BB2F-E31EAB453D06}" srcOrd="9" destOrd="0" presId="urn:microsoft.com/office/officeart/2009/3/layout/PieProcess"/>
    <dgm:cxn modelId="{D3DB9701-588F-4D41-8CF7-66D9AEA2AD55}" type="presParOf" srcId="{B81CDC5F-B3F5-4CB4-AEDE-37C15D708B9D}" destId="{E0DBE315-B499-4F9F-ADD9-684E8186DC77}" srcOrd="10" destOrd="0" presId="urn:microsoft.com/office/officeart/2009/3/layout/PieProcess"/>
    <dgm:cxn modelId="{8CB6D180-D6C5-46F6-A4E6-C160C3300683}" type="presParOf" srcId="{E0DBE315-B499-4F9F-ADD9-684E8186DC77}" destId="{2F03B870-58C1-4AE4-869E-B3C51047EE97}"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471A-318E-4555-86A5-22D7B530E95D}">
      <dsp:nvSpPr>
        <dsp:cNvPr id="0" name=""/>
        <dsp:cNvSpPr/>
      </dsp:nvSpPr>
      <dsp:spPr>
        <a:xfrm>
          <a:off x="870" y="331390"/>
          <a:ext cx="850304" cy="850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4B30E-4169-4436-8052-DC0A5FA511BE}">
      <dsp:nvSpPr>
        <dsp:cNvPr id="0" name=""/>
        <dsp:cNvSpPr/>
      </dsp:nvSpPr>
      <dsp:spPr>
        <a:xfrm>
          <a:off x="85900" y="416421"/>
          <a:ext cx="680243" cy="680243"/>
        </a:xfrm>
        <a:prstGeom prst="pie">
          <a:avLst>
            <a:gd name="adj1" fmla="val 126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3B3E9-90D1-47DB-9703-4D132536863F}">
      <dsp:nvSpPr>
        <dsp:cNvPr id="0" name=""/>
        <dsp:cNvSpPr/>
      </dsp:nvSpPr>
      <dsp:spPr>
        <a:xfrm rot="16200000">
          <a:off x="-976980" y="2244576"/>
          <a:ext cx="2465883" cy="51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fr-FR" sz="3600" kern="1200" dirty="0"/>
            <a:t>Niveau 5</a:t>
          </a:r>
          <a:r>
            <a:rPr lang="fr-FR" sz="3600" kern="1200" baseline="30000" dirty="0"/>
            <a:t>ème</a:t>
          </a:r>
          <a:r>
            <a:rPr lang="fr-FR" sz="3600" kern="1200" dirty="0"/>
            <a:t> </a:t>
          </a:r>
        </a:p>
      </dsp:txBody>
      <dsp:txXfrm>
        <a:off x="-976980" y="2244576"/>
        <a:ext cx="2465883" cy="510182"/>
      </dsp:txXfrm>
    </dsp:sp>
    <dsp:sp modelId="{9DE2DFFC-EEFC-4755-9BF9-D7B97D3F42DB}">
      <dsp:nvSpPr>
        <dsp:cNvPr id="0" name=""/>
        <dsp:cNvSpPr/>
      </dsp:nvSpPr>
      <dsp:spPr>
        <a:xfrm>
          <a:off x="596083" y="331390"/>
          <a:ext cx="1700609" cy="340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fr-FR" sz="1500" b="1" kern="1200" dirty="0">
              <a:latin typeface="Arial" pitchFamily="34" charset="0"/>
              <a:cs typeface="Arial" pitchFamily="34" charset="0"/>
            </a:rPr>
            <a:t>Séquence</a:t>
          </a:r>
          <a:r>
            <a:rPr lang="fr-FR" sz="1500" kern="1200" dirty="0">
              <a:latin typeface="Arial" pitchFamily="34" charset="0"/>
              <a:cs typeface="Arial" pitchFamily="34" charset="0"/>
            </a:rPr>
            <a:t> pour situer le concept dans le processus pédagogique</a:t>
          </a:r>
        </a:p>
        <a:p>
          <a:pPr marL="0" lvl="0" indent="0" algn="l" defTabSz="666750">
            <a:lnSpc>
              <a:spcPct val="90000"/>
            </a:lnSpc>
            <a:spcBef>
              <a:spcPct val="0"/>
            </a:spcBef>
            <a:spcAft>
              <a:spcPct val="35000"/>
            </a:spcAft>
            <a:buNone/>
          </a:pPr>
          <a:endParaRPr lang="fr-FR" sz="1500" b="1" kern="1200" dirty="0">
            <a:latin typeface="Arial" pitchFamily="34" charset="0"/>
            <a:cs typeface="Arial" pitchFamily="34" charset="0"/>
          </a:endParaRPr>
        </a:p>
        <a:p>
          <a:pPr marL="0" lvl="0" indent="0" algn="l" defTabSz="666750">
            <a:lnSpc>
              <a:spcPct val="90000"/>
            </a:lnSpc>
            <a:spcBef>
              <a:spcPct val="0"/>
            </a:spcBef>
            <a:spcAft>
              <a:spcPct val="35000"/>
            </a:spcAft>
            <a:buNone/>
          </a:pPr>
          <a:r>
            <a:rPr lang="fr-FR" sz="1500" b="1" kern="1200" dirty="0">
              <a:latin typeface="Arial" pitchFamily="34" charset="0"/>
              <a:cs typeface="Arial" pitchFamily="34" charset="0"/>
            </a:rPr>
            <a:t>Séance</a:t>
          </a:r>
          <a:r>
            <a:rPr lang="fr-FR" sz="1500" kern="1200" dirty="0">
              <a:latin typeface="Arial" pitchFamily="34" charset="0"/>
              <a:cs typeface="Arial" pitchFamily="34" charset="0"/>
            </a:rPr>
            <a:t> dans laquelle on introduit le concept</a:t>
          </a:r>
        </a:p>
        <a:p>
          <a:pPr marL="0" lvl="0" indent="0" algn="l" defTabSz="666750">
            <a:lnSpc>
              <a:spcPct val="90000"/>
            </a:lnSpc>
            <a:spcBef>
              <a:spcPct val="0"/>
            </a:spcBef>
            <a:spcAft>
              <a:spcPct val="35000"/>
            </a:spcAft>
            <a:buNone/>
          </a:pPr>
          <a:endParaRPr lang="fr-FR" sz="1500" b="1" kern="1200" dirty="0">
            <a:latin typeface="Arial" pitchFamily="34" charset="0"/>
            <a:cs typeface="Arial" pitchFamily="34" charset="0"/>
          </a:endParaRPr>
        </a:p>
        <a:p>
          <a:pPr marL="0" lvl="0" indent="0" algn="l" defTabSz="666750">
            <a:lnSpc>
              <a:spcPct val="90000"/>
            </a:lnSpc>
            <a:spcBef>
              <a:spcPct val="0"/>
            </a:spcBef>
            <a:spcAft>
              <a:spcPct val="35000"/>
            </a:spcAft>
            <a:buNone/>
          </a:pPr>
          <a:r>
            <a:rPr lang="fr-FR" sz="1500" b="1" kern="1200" dirty="0">
              <a:latin typeface="Arial" pitchFamily="34" charset="0"/>
              <a:cs typeface="Arial" pitchFamily="34" charset="0"/>
            </a:rPr>
            <a:t>Fiche connaissance </a:t>
          </a:r>
          <a:r>
            <a:rPr lang="fr-FR" sz="1500" kern="1200" dirty="0">
              <a:latin typeface="Arial" pitchFamily="34" charset="0"/>
              <a:cs typeface="Arial" pitchFamily="34" charset="0"/>
            </a:rPr>
            <a:t>pour préconiser le niveau d’approfondissent</a:t>
          </a:r>
        </a:p>
      </dsp:txBody>
      <dsp:txXfrm>
        <a:off x="596083" y="331390"/>
        <a:ext cx="1700609" cy="3401218"/>
      </dsp:txXfrm>
    </dsp:sp>
    <dsp:sp modelId="{3F7DA792-231F-4902-89A2-86AFBA0817F9}">
      <dsp:nvSpPr>
        <dsp:cNvPr id="0" name=""/>
        <dsp:cNvSpPr/>
      </dsp:nvSpPr>
      <dsp:spPr>
        <a:xfrm>
          <a:off x="2560500" y="331390"/>
          <a:ext cx="850304" cy="850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74E2A-19C9-4153-8764-CC0E7008FFBF}">
      <dsp:nvSpPr>
        <dsp:cNvPr id="0" name=""/>
        <dsp:cNvSpPr/>
      </dsp:nvSpPr>
      <dsp:spPr>
        <a:xfrm>
          <a:off x="2645531" y="416421"/>
          <a:ext cx="680243" cy="680243"/>
        </a:xfrm>
        <a:prstGeom prst="pie">
          <a:avLst>
            <a:gd name="adj1" fmla="val 90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96C11-C844-4D59-8B19-4C85997017CE}">
      <dsp:nvSpPr>
        <dsp:cNvPr id="0" name=""/>
        <dsp:cNvSpPr/>
      </dsp:nvSpPr>
      <dsp:spPr>
        <a:xfrm rot="16200000">
          <a:off x="1582650" y="2244576"/>
          <a:ext cx="2465883" cy="51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fr-FR" sz="3600" kern="1200" dirty="0"/>
            <a:t>Niveau 4</a:t>
          </a:r>
          <a:r>
            <a:rPr lang="fr-FR" sz="3600" kern="1200" baseline="30000" dirty="0"/>
            <a:t>ème</a:t>
          </a:r>
          <a:r>
            <a:rPr lang="fr-FR" sz="3600" kern="1200" dirty="0"/>
            <a:t> </a:t>
          </a:r>
        </a:p>
      </dsp:txBody>
      <dsp:txXfrm>
        <a:off x="1582650" y="2244576"/>
        <a:ext cx="2465883" cy="510182"/>
      </dsp:txXfrm>
    </dsp:sp>
    <dsp:sp modelId="{7B1BB096-007F-4B2D-94DA-C3572D3AB15E}">
      <dsp:nvSpPr>
        <dsp:cNvPr id="0" name=""/>
        <dsp:cNvSpPr/>
      </dsp:nvSpPr>
      <dsp:spPr>
        <a:xfrm>
          <a:off x="3155713" y="331390"/>
          <a:ext cx="1700609" cy="340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fr-FR" sz="1500" b="1" kern="1200" dirty="0">
              <a:latin typeface="Arial" pitchFamily="34" charset="0"/>
              <a:cs typeface="Arial" pitchFamily="34" charset="0"/>
            </a:rPr>
            <a:t>Séquence</a:t>
          </a:r>
          <a:r>
            <a:rPr lang="fr-FR" sz="1500" kern="1200" dirty="0">
              <a:latin typeface="Arial" pitchFamily="34" charset="0"/>
              <a:cs typeface="Arial" pitchFamily="34" charset="0"/>
            </a:rPr>
            <a:t> pour situer le concept dans le processus pédagogique</a:t>
          </a:r>
          <a:endParaRPr lang="fr-FR" sz="1500" kern="1200" dirty="0"/>
        </a:p>
        <a:p>
          <a:pPr marL="0" lvl="0" indent="0" algn="l" defTabSz="666750">
            <a:lnSpc>
              <a:spcPct val="90000"/>
            </a:lnSpc>
            <a:spcBef>
              <a:spcPct val="0"/>
            </a:spcBef>
            <a:spcAft>
              <a:spcPct val="35000"/>
            </a:spcAft>
            <a:buNone/>
          </a:pPr>
          <a:endParaRPr lang="fr-FR" sz="1500" b="1" kern="1200" dirty="0">
            <a:latin typeface="Arial" pitchFamily="34" charset="0"/>
            <a:cs typeface="Arial" pitchFamily="34" charset="0"/>
          </a:endParaRPr>
        </a:p>
        <a:p>
          <a:pPr marL="0" lvl="0" indent="0" algn="l" defTabSz="666750">
            <a:lnSpc>
              <a:spcPct val="90000"/>
            </a:lnSpc>
            <a:spcBef>
              <a:spcPct val="0"/>
            </a:spcBef>
            <a:spcAft>
              <a:spcPct val="35000"/>
            </a:spcAft>
            <a:buNone/>
          </a:pPr>
          <a:r>
            <a:rPr lang="fr-FR" sz="1500" b="1" kern="1200">
              <a:latin typeface="Arial" pitchFamily="34" charset="0"/>
              <a:cs typeface="Arial" pitchFamily="34" charset="0"/>
            </a:rPr>
            <a:t>Séance</a:t>
          </a:r>
          <a:r>
            <a:rPr lang="fr-FR" sz="1500" kern="1200">
              <a:latin typeface="Arial" pitchFamily="34" charset="0"/>
              <a:cs typeface="Arial" pitchFamily="34" charset="0"/>
            </a:rPr>
            <a:t> dans laquelle on introduit le concept</a:t>
          </a:r>
          <a:endParaRPr lang="fr-FR" sz="1500" kern="1200" dirty="0">
            <a:latin typeface="Arial" pitchFamily="34" charset="0"/>
            <a:cs typeface="Arial" pitchFamily="34" charset="0"/>
          </a:endParaRPr>
        </a:p>
        <a:p>
          <a:pPr marL="0" lvl="0" indent="0" algn="l" defTabSz="666750">
            <a:lnSpc>
              <a:spcPct val="90000"/>
            </a:lnSpc>
            <a:spcBef>
              <a:spcPct val="0"/>
            </a:spcBef>
            <a:spcAft>
              <a:spcPct val="35000"/>
            </a:spcAft>
            <a:buNone/>
          </a:pPr>
          <a:endParaRPr lang="fr-FR" sz="1500" b="1" kern="1200" dirty="0">
            <a:latin typeface="Arial" pitchFamily="34" charset="0"/>
            <a:cs typeface="Arial" pitchFamily="34" charset="0"/>
          </a:endParaRPr>
        </a:p>
        <a:p>
          <a:pPr marL="0" lvl="0" indent="0" algn="l" defTabSz="666750">
            <a:lnSpc>
              <a:spcPct val="90000"/>
            </a:lnSpc>
            <a:spcBef>
              <a:spcPct val="0"/>
            </a:spcBef>
            <a:spcAft>
              <a:spcPct val="35000"/>
            </a:spcAft>
            <a:buNone/>
          </a:pPr>
          <a:r>
            <a:rPr lang="fr-FR" sz="1500" b="1" kern="1200" dirty="0">
              <a:latin typeface="Arial" pitchFamily="34" charset="0"/>
              <a:cs typeface="Arial" pitchFamily="34" charset="0"/>
            </a:rPr>
            <a:t>Fiche connaissance </a:t>
          </a:r>
          <a:r>
            <a:rPr lang="fr-FR" sz="1500" kern="1200" dirty="0">
              <a:latin typeface="Arial" pitchFamily="34" charset="0"/>
              <a:cs typeface="Arial" pitchFamily="34" charset="0"/>
            </a:rPr>
            <a:t>pour préconiser le niveau d’approfondissent</a:t>
          </a:r>
        </a:p>
      </dsp:txBody>
      <dsp:txXfrm>
        <a:off x="3155713" y="331390"/>
        <a:ext cx="1700609" cy="3401218"/>
      </dsp:txXfrm>
    </dsp:sp>
    <dsp:sp modelId="{B607D0CF-9202-4D55-B827-A1A88E40E4DB}">
      <dsp:nvSpPr>
        <dsp:cNvPr id="0" name=""/>
        <dsp:cNvSpPr/>
      </dsp:nvSpPr>
      <dsp:spPr>
        <a:xfrm>
          <a:off x="5120131" y="331390"/>
          <a:ext cx="850304" cy="850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5CCA2-BE88-46E0-8FF4-52D7400A6570}">
      <dsp:nvSpPr>
        <dsp:cNvPr id="0" name=""/>
        <dsp:cNvSpPr/>
      </dsp:nvSpPr>
      <dsp:spPr>
        <a:xfrm>
          <a:off x="5205161" y="416421"/>
          <a:ext cx="680243" cy="680243"/>
        </a:xfrm>
        <a:prstGeom prst="pie">
          <a:avLst>
            <a:gd name="adj1" fmla="val 54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EF5B9-6B73-4588-8126-D065855DD55E}">
      <dsp:nvSpPr>
        <dsp:cNvPr id="0" name=""/>
        <dsp:cNvSpPr/>
      </dsp:nvSpPr>
      <dsp:spPr>
        <a:xfrm rot="16200000">
          <a:off x="4142280" y="2244576"/>
          <a:ext cx="2465883" cy="51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fr-FR" sz="3600" kern="1200" dirty="0"/>
            <a:t>Niveau 3</a:t>
          </a:r>
          <a:r>
            <a:rPr lang="fr-FR" sz="3600" kern="1200" baseline="30000" dirty="0"/>
            <a:t>ème</a:t>
          </a:r>
          <a:r>
            <a:rPr lang="fr-FR" sz="3600" kern="1200" dirty="0"/>
            <a:t> </a:t>
          </a:r>
        </a:p>
      </dsp:txBody>
      <dsp:txXfrm>
        <a:off x="4142280" y="2244576"/>
        <a:ext cx="2465883" cy="510182"/>
      </dsp:txXfrm>
    </dsp:sp>
    <dsp:sp modelId="{2F03B870-58C1-4AE4-869E-B3C51047EE97}">
      <dsp:nvSpPr>
        <dsp:cNvPr id="0" name=""/>
        <dsp:cNvSpPr/>
      </dsp:nvSpPr>
      <dsp:spPr>
        <a:xfrm>
          <a:off x="5715344" y="331390"/>
          <a:ext cx="1700609" cy="340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fr-FR" sz="1500" b="1" kern="1200" dirty="0">
              <a:latin typeface="Arial" pitchFamily="34" charset="0"/>
              <a:cs typeface="Arial" pitchFamily="34" charset="0"/>
            </a:rPr>
            <a:t>Séquence</a:t>
          </a:r>
          <a:r>
            <a:rPr lang="fr-FR" sz="1500" kern="1200" dirty="0">
              <a:latin typeface="Arial" pitchFamily="34" charset="0"/>
              <a:cs typeface="Arial" pitchFamily="34" charset="0"/>
            </a:rPr>
            <a:t> pour situer le concept dans le processus pédagogique</a:t>
          </a:r>
          <a:endParaRPr lang="fr-FR" sz="1500" kern="1200" dirty="0"/>
        </a:p>
        <a:p>
          <a:pPr marL="0" lvl="0" indent="0" algn="l" defTabSz="666750">
            <a:lnSpc>
              <a:spcPct val="90000"/>
            </a:lnSpc>
            <a:spcBef>
              <a:spcPct val="0"/>
            </a:spcBef>
            <a:spcAft>
              <a:spcPct val="35000"/>
            </a:spcAft>
            <a:buNone/>
          </a:pPr>
          <a:endParaRPr lang="fr-FR" sz="1500" b="1" kern="1200" dirty="0">
            <a:latin typeface="Arial" pitchFamily="34" charset="0"/>
            <a:cs typeface="Arial" pitchFamily="34" charset="0"/>
          </a:endParaRPr>
        </a:p>
        <a:p>
          <a:pPr marL="0" lvl="0" indent="0" algn="l" defTabSz="666750">
            <a:lnSpc>
              <a:spcPct val="90000"/>
            </a:lnSpc>
            <a:spcBef>
              <a:spcPct val="0"/>
            </a:spcBef>
            <a:spcAft>
              <a:spcPct val="35000"/>
            </a:spcAft>
            <a:buNone/>
          </a:pPr>
          <a:r>
            <a:rPr lang="fr-FR" sz="1500" b="1" kern="1200">
              <a:latin typeface="Arial" pitchFamily="34" charset="0"/>
              <a:cs typeface="Arial" pitchFamily="34" charset="0"/>
            </a:rPr>
            <a:t>Séance</a:t>
          </a:r>
          <a:r>
            <a:rPr lang="fr-FR" sz="1500" kern="1200">
              <a:latin typeface="Arial" pitchFamily="34" charset="0"/>
              <a:cs typeface="Arial" pitchFamily="34" charset="0"/>
            </a:rPr>
            <a:t> dans laquelle on introduit le concept</a:t>
          </a:r>
          <a:endParaRPr lang="fr-FR" sz="1500" kern="1200" dirty="0">
            <a:latin typeface="Arial" pitchFamily="34" charset="0"/>
            <a:cs typeface="Arial" pitchFamily="34" charset="0"/>
          </a:endParaRPr>
        </a:p>
        <a:p>
          <a:pPr marL="0" lvl="0" indent="0" algn="l" defTabSz="666750">
            <a:lnSpc>
              <a:spcPct val="90000"/>
            </a:lnSpc>
            <a:spcBef>
              <a:spcPct val="0"/>
            </a:spcBef>
            <a:spcAft>
              <a:spcPct val="35000"/>
            </a:spcAft>
            <a:buNone/>
          </a:pPr>
          <a:endParaRPr lang="fr-FR" sz="1500" b="1" kern="1200" dirty="0">
            <a:latin typeface="Arial" pitchFamily="34" charset="0"/>
            <a:cs typeface="Arial" pitchFamily="34" charset="0"/>
          </a:endParaRPr>
        </a:p>
        <a:p>
          <a:pPr marL="0" lvl="0" indent="0" algn="l" defTabSz="666750">
            <a:lnSpc>
              <a:spcPct val="90000"/>
            </a:lnSpc>
            <a:spcBef>
              <a:spcPct val="0"/>
            </a:spcBef>
            <a:spcAft>
              <a:spcPct val="35000"/>
            </a:spcAft>
            <a:buNone/>
          </a:pPr>
          <a:r>
            <a:rPr lang="fr-FR" sz="1500" b="1" kern="1200" dirty="0">
              <a:latin typeface="Arial" pitchFamily="34" charset="0"/>
              <a:cs typeface="Arial" pitchFamily="34" charset="0"/>
            </a:rPr>
            <a:t>Fiche connaissance </a:t>
          </a:r>
          <a:r>
            <a:rPr lang="fr-FR" sz="1500" kern="1200" dirty="0">
              <a:latin typeface="Arial" pitchFamily="34" charset="0"/>
              <a:cs typeface="Arial" pitchFamily="34" charset="0"/>
            </a:rPr>
            <a:t>pour préconiser le niveau d’approfondissent</a:t>
          </a:r>
        </a:p>
      </dsp:txBody>
      <dsp:txXfrm>
        <a:off x="5715344" y="331390"/>
        <a:ext cx="1700609" cy="3401218"/>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849B7-1C5A-416E-8DA4-9B19DB3EA5B7}" type="datetimeFigureOut">
              <a:rPr lang="fr-FR" smtClean="0"/>
              <a:t>07/04/2016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3B6D5-26E6-4F35-B6F7-3A8E72618AA0}" type="slidenum">
              <a:rPr lang="fr-FR" smtClean="0"/>
              <a:t>‹N°›</a:t>
            </a:fld>
            <a:endParaRPr lang="fr-FR"/>
          </a:p>
        </p:txBody>
      </p:sp>
    </p:spTree>
    <p:extLst>
      <p:ext uri="{BB962C8B-B14F-4D97-AF65-F5344CB8AC3E}">
        <p14:creationId xmlns:p14="http://schemas.microsoft.com/office/powerpoint/2010/main" val="401919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4</a:t>
            </a:fld>
            <a:endParaRPr lang="fr-FR"/>
          </a:p>
        </p:txBody>
      </p:sp>
    </p:spTree>
    <p:extLst>
      <p:ext uri="{BB962C8B-B14F-4D97-AF65-F5344CB8AC3E}">
        <p14:creationId xmlns:p14="http://schemas.microsoft.com/office/powerpoint/2010/main" val="28918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5</a:t>
            </a:fld>
            <a:endParaRPr lang="fr-FR"/>
          </a:p>
        </p:txBody>
      </p:sp>
    </p:spTree>
    <p:extLst>
      <p:ext uri="{BB962C8B-B14F-4D97-AF65-F5344CB8AC3E}">
        <p14:creationId xmlns:p14="http://schemas.microsoft.com/office/powerpoint/2010/main" val="28918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15</a:t>
            </a:fld>
            <a:endParaRPr lang="fr-FR"/>
          </a:p>
        </p:txBody>
      </p:sp>
    </p:spTree>
    <p:extLst>
      <p:ext uri="{BB962C8B-B14F-4D97-AF65-F5344CB8AC3E}">
        <p14:creationId xmlns:p14="http://schemas.microsoft.com/office/powerpoint/2010/main" val="235987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16</a:t>
            </a:fld>
            <a:endParaRPr lang="fr-FR"/>
          </a:p>
        </p:txBody>
      </p:sp>
    </p:spTree>
    <p:extLst>
      <p:ext uri="{BB962C8B-B14F-4D97-AF65-F5344CB8AC3E}">
        <p14:creationId xmlns:p14="http://schemas.microsoft.com/office/powerpoint/2010/main" val="235987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17</a:t>
            </a:fld>
            <a:endParaRPr lang="fr-FR"/>
          </a:p>
        </p:txBody>
      </p:sp>
    </p:spTree>
    <p:extLst>
      <p:ext uri="{BB962C8B-B14F-4D97-AF65-F5344CB8AC3E}">
        <p14:creationId xmlns:p14="http://schemas.microsoft.com/office/powerpoint/2010/main" val="1875389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descr="charte valide petit logo.jpg"/>
          <p:cNvPicPr>
            <a:picLocks noChangeAspect="1"/>
          </p:cNvPicPr>
          <p:nvPr userDrawn="1"/>
        </p:nvPicPr>
        <p:blipFill>
          <a:blip r:embed="rId2"/>
          <a:stretch>
            <a:fillRect/>
          </a:stretch>
        </p:blipFill>
        <p:spPr>
          <a:xfrm>
            <a:off x="35496" y="10716"/>
            <a:ext cx="9074364" cy="2657518"/>
          </a:xfrm>
          <a:prstGeom prst="rect">
            <a:avLst/>
          </a:prstGeom>
        </p:spPr>
      </p:pic>
      <p:sp>
        <p:nvSpPr>
          <p:cNvPr id="7" name="ZoneTexte 6"/>
          <p:cNvSpPr txBox="1"/>
          <p:nvPr userDrawn="1"/>
        </p:nvSpPr>
        <p:spPr>
          <a:xfrm>
            <a:off x="1007468" y="6093296"/>
            <a:ext cx="5796780" cy="461665"/>
          </a:xfrm>
          <a:prstGeom prst="rect">
            <a:avLst/>
          </a:prstGeom>
          <a:noFill/>
        </p:spPr>
        <p:txBody>
          <a:bodyPr wrap="none" rtlCol="0">
            <a:spAutoFit/>
          </a:bodyPr>
          <a:lstStyle/>
          <a:p>
            <a:r>
              <a:rPr lang="fr-FR" sz="2400" b="0" spc="0" dirty="0">
                <a:solidFill>
                  <a:schemeClr val="tx1">
                    <a:lumMod val="65000"/>
                    <a:lumOff val="35000"/>
                  </a:schemeClr>
                </a:solidFill>
                <a:latin typeface="Industria" pitchFamily="2" charset="0"/>
                <a:cs typeface="Arial" pitchFamily="34" charset="0"/>
              </a:rPr>
              <a:t>Inspection Pédagogique régionale des Sciences et Techniques Industrielles</a:t>
            </a:r>
          </a:p>
        </p:txBody>
      </p:sp>
      <p:cxnSp>
        <p:nvCxnSpPr>
          <p:cNvPr id="3" name="Connecteur droit 2"/>
          <p:cNvCxnSpPr/>
          <p:nvPr userDrawn="1"/>
        </p:nvCxnSpPr>
        <p:spPr>
          <a:xfrm>
            <a:off x="395536" y="6597352"/>
            <a:ext cx="8352928" cy="0"/>
          </a:xfrm>
          <a:prstGeom prst="line">
            <a:avLst/>
          </a:prstGeom>
        </p:spPr>
        <p:style>
          <a:lnRef idx="2">
            <a:schemeClr val="accent6"/>
          </a:lnRef>
          <a:fillRef idx="0">
            <a:schemeClr val="accent6"/>
          </a:fillRef>
          <a:effectRef idx="1">
            <a:schemeClr val="accent6"/>
          </a:effectRef>
          <a:fontRef idx="minor">
            <a:schemeClr val="tx1"/>
          </a:fontRef>
        </p:style>
      </p:cxnSp>
      <p:sp>
        <p:nvSpPr>
          <p:cNvPr id="4" name="Parallélogramme 3"/>
          <p:cNvSpPr/>
          <p:nvPr userDrawn="1"/>
        </p:nvSpPr>
        <p:spPr>
          <a:xfrm>
            <a:off x="395536" y="6237312"/>
            <a:ext cx="504056" cy="216024"/>
          </a:xfrm>
          <a:prstGeom prst="parallelogram">
            <a:avLst>
              <a:gd name="adj" fmla="val 5453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Parallélogramme 7"/>
          <p:cNvSpPr/>
          <p:nvPr userDrawn="1"/>
        </p:nvSpPr>
        <p:spPr>
          <a:xfrm>
            <a:off x="6948264" y="6239817"/>
            <a:ext cx="504056" cy="216024"/>
          </a:xfrm>
          <a:prstGeom prst="parallelogram">
            <a:avLst>
              <a:gd name="adj" fmla="val 5453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arallélogramme 8"/>
          <p:cNvSpPr/>
          <p:nvPr userDrawn="1"/>
        </p:nvSpPr>
        <p:spPr>
          <a:xfrm>
            <a:off x="7380312" y="6243425"/>
            <a:ext cx="504056" cy="216024"/>
          </a:xfrm>
          <a:prstGeom prst="parallelogram">
            <a:avLst>
              <a:gd name="adj" fmla="val 5453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arallélogramme 10"/>
          <p:cNvSpPr/>
          <p:nvPr userDrawn="1"/>
        </p:nvSpPr>
        <p:spPr>
          <a:xfrm>
            <a:off x="7812360" y="6243425"/>
            <a:ext cx="504056" cy="216024"/>
          </a:xfrm>
          <a:prstGeom prst="parallelogram">
            <a:avLst>
              <a:gd name="adj" fmla="val 5453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Parallélogramme 11"/>
          <p:cNvSpPr/>
          <p:nvPr userDrawn="1"/>
        </p:nvSpPr>
        <p:spPr>
          <a:xfrm>
            <a:off x="8244408" y="6242322"/>
            <a:ext cx="504056" cy="216024"/>
          </a:xfrm>
          <a:prstGeom prst="parallelogram">
            <a:avLst>
              <a:gd name="adj" fmla="val 5453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801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ZoneTexte 4"/>
          <p:cNvSpPr txBox="1"/>
          <p:nvPr userDrawn="1"/>
        </p:nvSpPr>
        <p:spPr>
          <a:xfrm>
            <a:off x="2832582" y="6361583"/>
            <a:ext cx="3478837" cy="307777"/>
          </a:xfrm>
          <a:prstGeom prst="rect">
            <a:avLst/>
          </a:prstGeom>
          <a:noFill/>
        </p:spPr>
        <p:txBody>
          <a:bodyPr wrap="none" rtlCol="0">
            <a:spAutoFit/>
          </a:bodyPr>
          <a:lstStyle/>
          <a:p>
            <a:r>
              <a:rPr lang="fr-FR" sz="1400" dirty="0">
                <a:solidFill>
                  <a:schemeClr val="bg1">
                    <a:lumMod val="50000"/>
                  </a:schemeClr>
                </a:solidFill>
                <a:latin typeface="Industria" pitchFamily="2" charset="0"/>
                <a:cs typeface="Arial" pitchFamily="34" charset="0"/>
              </a:rPr>
              <a:t>Inspection Pédagogique Régionale</a:t>
            </a:r>
            <a:r>
              <a:rPr lang="fr-FR" sz="1400" baseline="0" dirty="0">
                <a:solidFill>
                  <a:schemeClr val="bg1">
                    <a:lumMod val="50000"/>
                  </a:schemeClr>
                </a:solidFill>
                <a:latin typeface="Industria" pitchFamily="2" charset="0"/>
                <a:cs typeface="Arial" pitchFamily="34" charset="0"/>
              </a:rPr>
              <a:t> des Sciences et Techniques Industrielles</a:t>
            </a:r>
            <a:endParaRPr lang="fr-FR" sz="1400" dirty="0">
              <a:solidFill>
                <a:schemeClr val="bg1">
                  <a:lumMod val="50000"/>
                </a:schemeClr>
              </a:solidFill>
              <a:latin typeface="Industria" pitchFamily="2" charset="0"/>
              <a:cs typeface="Arial" pitchFamily="34" charset="0"/>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5954911"/>
            <a:ext cx="1179130" cy="786457"/>
          </a:xfrm>
          <a:prstGeom prst="rect">
            <a:avLst/>
          </a:prstGeom>
        </p:spPr>
      </p:pic>
      <p:sp>
        <p:nvSpPr>
          <p:cNvPr id="2" name="ZoneTexte 1"/>
          <p:cNvSpPr txBox="1"/>
          <p:nvPr userDrawn="1"/>
        </p:nvSpPr>
        <p:spPr>
          <a:xfrm>
            <a:off x="7983256" y="6361583"/>
            <a:ext cx="909223" cy="307777"/>
          </a:xfrm>
          <a:prstGeom prst="rect">
            <a:avLst/>
          </a:prstGeom>
          <a:noFill/>
        </p:spPr>
        <p:txBody>
          <a:bodyPr wrap="none" rtlCol="0">
            <a:spAutoFit/>
          </a:bodyPr>
          <a:lstStyle/>
          <a:p>
            <a:pPr algn="r"/>
            <a:r>
              <a:rPr lang="fr-FR" sz="1400" dirty="0">
                <a:solidFill>
                  <a:schemeClr val="tx1">
                    <a:lumMod val="50000"/>
                    <a:lumOff val="50000"/>
                  </a:schemeClr>
                </a:solidFill>
                <a:latin typeface="Industria" pitchFamily="2" charset="0"/>
              </a:rPr>
              <a:t>Diapositive </a:t>
            </a:r>
            <a:fld id="{9ABD3C1C-7CF3-4A69-8CA8-53FF9E85F99B}" type="slidenum">
              <a:rPr lang="fr-FR" sz="1400" smtClean="0">
                <a:solidFill>
                  <a:schemeClr val="tx1">
                    <a:lumMod val="50000"/>
                    <a:lumOff val="50000"/>
                  </a:schemeClr>
                </a:solidFill>
                <a:latin typeface="Industria" pitchFamily="2" charset="0"/>
              </a:rPr>
              <a:pPr algn="r"/>
              <a:t>‹N°›</a:t>
            </a:fld>
            <a:endParaRPr lang="fr-FR" sz="1400" dirty="0">
              <a:solidFill>
                <a:schemeClr val="tx1">
                  <a:lumMod val="50000"/>
                  <a:lumOff val="50000"/>
                </a:schemeClr>
              </a:solidFill>
              <a:latin typeface="Industria" pitchFamily="2" charset="0"/>
            </a:endParaRPr>
          </a:p>
        </p:txBody>
      </p:sp>
    </p:spTree>
    <p:extLst>
      <p:ext uri="{BB962C8B-B14F-4D97-AF65-F5344CB8AC3E}">
        <p14:creationId xmlns:p14="http://schemas.microsoft.com/office/powerpoint/2010/main" val="529506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496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91" y="3212976"/>
            <a:ext cx="6056466" cy="2308324"/>
          </a:xfrm>
          <a:prstGeom prst="rect">
            <a:avLst/>
          </a:prstGeom>
          <a:noFill/>
        </p:spPr>
        <p:txBody>
          <a:bodyPr wrap="none" rtlCol="0">
            <a:spAutoFit/>
          </a:bodyPr>
          <a:lstStyle/>
          <a:p>
            <a:pPr algn="ctr"/>
            <a:r>
              <a:rPr lang="fr-FR" sz="2400" b="1" dirty="0">
                <a:latin typeface="Arial" pitchFamily="34" charset="0"/>
                <a:cs typeface="Arial" pitchFamily="34" charset="0"/>
              </a:rPr>
              <a:t>Formations académiques disciplinaires</a:t>
            </a:r>
          </a:p>
          <a:p>
            <a:pPr algn="ctr"/>
            <a:r>
              <a:rPr lang="fr-FR" sz="2400" b="1" dirty="0">
                <a:latin typeface="Arial" pitchFamily="34" charset="0"/>
                <a:cs typeface="Arial" pitchFamily="34" charset="0"/>
              </a:rPr>
              <a:t>Réforme du collège</a:t>
            </a:r>
          </a:p>
          <a:p>
            <a:pPr algn="ctr"/>
            <a:endParaRPr lang="fr-FR" sz="2400" b="1" dirty="0">
              <a:latin typeface="Arial" pitchFamily="34" charset="0"/>
              <a:cs typeface="Arial" pitchFamily="34" charset="0"/>
            </a:endParaRPr>
          </a:p>
          <a:p>
            <a:pPr algn="ctr"/>
            <a:r>
              <a:rPr lang="fr-FR" sz="2400" dirty="0">
                <a:latin typeface="Arial" pitchFamily="34" charset="0"/>
                <a:cs typeface="Arial" pitchFamily="34" charset="0"/>
              </a:rPr>
              <a:t>« Piloter son enseignement sur le cycle 4 »</a:t>
            </a:r>
          </a:p>
          <a:p>
            <a:pPr algn="ctr"/>
            <a:r>
              <a:rPr lang="fr-FR" sz="2400" dirty="0">
                <a:latin typeface="Arial" pitchFamily="34" charset="0"/>
                <a:cs typeface="Arial" pitchFamily="34" charset="0"/>
              </a:rPr>
              <a:t>et</a:t>
            </a:r>
          </a:p>
          <a:p>
            <a:pPr algn="ctr"/>
            <a:r>
              <a:rPr lang="fr-FR" sz="2400" dirty="0">
                <a:latin typeface="Arial" pitchFamily="34" charset="0"/>
                <a:cs typeface="Arial" pitchFamily="34" charset="0"/>
              </a:rPr>
              <a:t>« Elaborer une séquence pédagogique »</a:t>
            </a:r>
          </a:p>
        </p:txBody>
      </p:sp>
    </p:spTree>
    <p:extLst>
      <p:ext uri="{BB962C8B-B14F-4D97-AF65-F5344CB8AC3E}">
        <p14:creationId xmlns:p14="http://schemas.microsoft.com/office/powerpoint/2010/main" val="423839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12218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6 – Principes directeurs du curriculum de technologie</a:t>
            </a:r>
          </a:p>
        </p:txBody>
      </p:sp>
      <p:sp>
        <p:nvSpPr>
          <p:cNvPr id="3" name="ZoneTexte 2"/>
          <p:cNvSpPr txBox="1"/>
          <p:nvPr/>
        </p:nvSpPr>
        <p:spPr>
          <a:xfrm>
            <a:off x="701649" y="836712"/>
            <a:ext cx="8670963" cy="1077218"/>
          </a:xfrm>
          <a:prstGeom prst="rect">
            <a:avLst/>
          </a:prstGeom>
          <a:noFill/>
        </p:spPr>
        <p:txBody>
          <a:bodyPr wrap="none" rtlCol="0">
            <a:spAutoFit/>
          </a:bodyPr>
          <a:lstStyle/>
          <a:p>
            <a:r>
              <a:rPr lang="fr-FR" sz="1600" dirty="0">
                <a:solidFill>
                  <a:schemeClr val="tx2"/>
                </a:solidFill>
                <a:latin typeface="Arial" pitchFamily="34" charset="0"/>
                <a:cs typeface="Arial" pitchFamily="34" charset="0"/>
              </a:rPr>
              <a:t>Une organisation du curriculum autour des 3 dimensions (et de l’informatique) qui précise : </a:t>
            </a:r>
          </a:p>
          <a:p>
            <a:pPr marL="285750" indent="-285750">
              <a:buFont typeface="Arial" pitchFamily="34" charset="0"/>
              <a:buChar char="•"/>
            </a:pPr>
            <a:r>
              <a:rPr lang="fr-FR" sz="1600" dirty="0">
                <a:latin typeface="Arial" pitchFamily="34" charset="0"/>
                <a:cs typeface="Arial" pitchFamily="34" charset="0"/>
              </a:rPr>
              <a:t>Les attendus de fin de cycle.</a:t>
            </a:r>
          </a:p>
          <a:p>
            <a:pPr marL="285750" indent="-285750">
              <a:buFont typeface="Arial" pitchFamily="34" charset="0"/>
              <a:buChar char="•"/>
            </a:pPr>
            <a:r>
              <a:rPr lang="fr-FR" sz="1600" dirty="0">
                <a:latin typeface="Arial" pitchFamily="34" charset="0"/>
                <a:cs typeface="Arial" pitchFamily="34" charset="0"/>
              </a:rPr>
              <a:t>Les connaissances et compétences associées.</a:t>
            </a:r>
          </a:p>
          <a:p>
            <a:pPr marL="285750" indent="-285750">
              <a:buFont typeface="Arial" pitchFamily="34" charset="0"/>
              <a:buChar char="•"/>
            </a:pPr>
            <a:r>
              <a:rPr lang="fr-FR" sz="1600" dirty="0">
                <a:latin typeface="Arial" pitchFamily="34" charset="0"/>
                <a:cs typeface="Arial" pitchFamily="34" charset="0"/>
              </a:rPr>
              <a:t>Des exemples de situations, d’activités et de ressources pour l’élève.</a:t>
            </a:r>
          </a:p>
        </p:txBody>
      </p:sp>
      <p:graphicFrame>
        <p:nvGraphicFramePr>
          <p:cNvPr id="6" name="Tableau 5"/>
          <p:cNvGraphicFramePr>
            <a:graphicFrameLocks noGrp="1"/>
          </p:cNvGraphicFramePr>
          <p:nvPr>
            <p:extLst>
              <p:ext uri="{D42A27DB-BD31-4B8C-83A1-F6EECF244321}">
                <p14:modId xmlns:p14="http://schemas.microsoft.com/office/powerpoint/2010/main" val="3462703402"/>
              </p:ext>
            </p:extLst>
          </p:nvPr>
        </p:nvGraphicFramePr>
        <p:xfrm>
          <a:off x="971600" y="2420888"/>
          <a:ext cx="7329749" cy="2805840"/>
        </p:xfrm>
        <a:graphic>
          <a:graphicData uri="http://schemas.openxmlformats.org/drawingml/2006/table">
            <a:tbl>
              <a:tblPr firstRow="1" bandRow="1">
                <a:tableStyleId>{5C22544A-7EE6-4342-B048-85BDC9FD1C3A}</a:tableStyleId>
              </a:tblPr>
              <a:tblGrid>
                <a:gridCol w="4521437">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360000">
                <a:tc gridSpan="2">
                  <a:txBody>
                    <a:bodyPr/>
                    <a:lstStyle/>
                    <a:p>
                      <a:pPr algn="l"/>
                      <a:r>
                        <a:rPr lang="fr-FR" sz="1600" dirty="0">
                          <a:latin typeface="Arial" pitchFamily="34" charset="0"/>
                          <a:cs typeface="Arial" pitchFamily="34" charset="0"/>
                        </a:rPr>
                        <a:t>Attendus de fin de cycle</a:t>
                      </a:r>
                    </a:p>
                  </a:txBody>
                  <a:tcPr anchor="ctr"/>
                </a:tc>
                <a:tc hMerge="1">
                  <a:txBody>
                    <a:bodyPr/>
                    <a:lstStyle/>
                    <a:p>
                      <a:endParaRPr lang="fr-FR"/>
                    </a:p>
                  </a:txBody>
                  <a:tcPr/>
                </a:tc>
                <a:extLst>
                  <a:ext uri="{0D108BD9-81ED-4DB2-BD59-A6C34878D82A}">
                    <a16:rowId xmlns:a16="http://schemas.microsoft.com/office/drawing/2014/main" val="10000"/>
                  </a:ext>
                </a:extLst>
              </a:tr>
              <a:tr h="360000">
                <a:tc gridSpan="2">
                  <a:txBody>
                    <a:bodyPr/>
                    <a:lstStyle/>
                    <a:p>
                      <a:pPr algn="l"/>
                      <a:r>
                        <a:rPr lang="fr-FR" sz="1400" dirty="0">
                          <a:latin typeface="Arial" pitchFamily="34" charset="0"/>
                          <a:cs typeface="Arial" pitchFamily="34" charset="0"/>
                        </a:rPr>
                        <a:t>Imaginer des solutions en réponse…</a:t>
                      </a:r>
                    </a:p>
                  </a:txBody>
                  <a:tcPr anchor="ctr"/>
                </a:tc>
                <a:tc hMerge="1">
                  <a:txBody>
                    <a:bodyPr/>
                    <a:lstStyle/>
                    <a:p>
                      <a:endParaRPr lang="fr-FR"/>
                    </a:p>
                  </a:txBody>
                  <a:tcPr/>
                </a:tc>
                <a:extLst>
                  <a:ext uri="{0D108BD9-81ED-4DB2-BD59-A6C34878D82A}">
                    <a16:rowId xmlns:a16="http://schemas.microsoft.com/office/drawing/2014/main" val="10001"/>
                  </a:ext>
                </a:extLst>
              </a:tr>
              <a:tr h="540000">
                <a:tc>
                  <a:txBody>
                    <a:bodyPr/>
                    <a:lstStyle/>
                    <a:p>
                      <a:pPr algn="l"/>
                      <a:r>
                        <a:rPr lang="fr-FR" sz="1600" b="1" dirty="0">
                          <a:latin typeface="Arial" pitchFamily="34" charset="0"/>
                          <a:cs typeface="Arial" pitchFamily="34" charset="0"/>
                        </a:rPr>
                        <a:t>Connaissances et compétences associées</a:t>
                      </a:r>
                    </a:p>
                  </a:txBody>
                  <a:tcPr anchor="ctr"/>
                </a:tc>
                <a:tc>
                  <a:txBody>
                    <a:bodyPr/>
                    <a:lstStyle/>
                    <a:p>
                      <a:pPr algn="l"/>
                      <a:r>
                        <a:rPr lang="fr-FR" sz="1600" b="1" dirty="0">
                          <a:latin typeface="Arial" pitchFamily="34" charset="0"/>
                          <a:cs typeface="Arial" pitchFamily="34" charset="0"/>
                        </a:rPr>
                        <a:t>Exemples de situations…</a:t>
                      </a:r>
                    </a:p>
                  </a:txBody>
                  <a:tcPr anchor="ctr"/>
                </a:tc>
                <a:extLst>
                  <a:ext uri="{0D108BD9-81ED-4DB2-BD59-A6C34878D82A}">
                    <a16:rowId xmlns:a16="http://schemas.microsoft.com/office/drawing/2014/main" val="10002"/>
                  </a:ext>
                </a:extLst>
              </a:tr>
              <a:tr h="540000">
                <a:tc gridSpan="2">
                  <a:txBody>
                    <a:bodyPr/>
                    <a:lstStyle/>
                    <a:p>
                      <a:pPr algn="ctr"/>
                      <a:r>
                        <a:rPr lang="fr-FR" dirty="0">
                          <a:latin typeface="Arial" pitchFamily="34" charset="0"/>
                          <a:cs typeface="Arial" pitchFamily="34" charset="0"/>
                        </a:rPr>
                        <a:t>Imaginer des solutions en réponse aux besoins… </a:t>
                      </a:r>
                    </a:p>
                  </a:txBody>
                  <a:tcPr anchor="ctr"/>
                </a:tc>
                <a:tc hMerge="1">
                  <a:txBody>
                    <a:bodyPr/>
                    <a:lstStyle/>
                    <a:p>
                      <a:endParaRPr lang="fr-FR"/>
                    </a:p>
                  </a:txBody>
                  <a:tcPr/>
                </a:tc>
                <a:extLst>
                  <a:ext uri="{0D108BD9-81ED-4DB2-BD59-A6C34878D82A}">
                    <a16:rowId xmlns:a16="http://schemas.microsoft.com/office/drawing/2014/main" val="10003"/>
                  </a:ext>
                </a:extLst>
              </a:tr>
              <a:tr h="987396">
                <a:tc>
                  <a:txBody>
                    <a:bodyPr/>
                    <a:lstStyle/>
                    <a:p>
                      <a:r>
                        <a:rPr lang="fr-FR" sz="1600" b="1" dirty="0">
                          <a:latin typeface="Arial" pitchFamily="34" charset="0"/>
                          <a:cs typeface="Arial" pitchFamily="34" charset="0"/>
                        </a:rPr>
                        <a:t>Identifier un besoin et énoncer un problème technique…</a:t>
                      </a:r>
                    </a:p>
                    <a:p>
                      <a:pPr marL="742950" lvl="1" indent="-285750">
                        <a:buFont typeface="Wingdings" pitchFamily="2" charset="2"/>
                        <a:buChar char="Ø"/>
                      </a:pPr>
                      <a:r>
                        <a:rPr lang="fr-FR" sz="1400" dirty="0">
                          <a:latin typeface="Arial" pitchFamily="34" charset="0"/>
                          <a:cs typeface="Arial" pitchFamily="34" charset="0"/>
                        </a:rPr>
                        <a:t>Besoin, contrainte,</a:t>
                      </a:r>
                      <a:r>
                        <a:rPr lang="fr-FR" sz="1400" baseline="0" dirty="0">
                          <a:latin typeface="Arial" pitchFamily="34" charset="0"/>
                          <a:cs typeface="Arial" pitchFamily="34" charset="0"/>
                        </a:rPr>
                        <a:t> normalisation.</a:t>
                      </a:r>
                    </a:p>
                    <a:p>
                      <a:pPr marL="742950" lvl="1" indent="-285750">
                        <a:buFont typeface="Wingdings" pitchFamily="2" charset="2"/>
                        <a:buChar char="Ø"/>
                      </a:pPr>
                      <a:r>
                        <a:rPr lang="fr-FR" sz="1400" baseline="0" dirty="0">
                          <a:latin typeface="Arial" pitchFamily="34" charset="0"/>
                          <a:cs typeface="Arial" pitchFamily="34" charset="0"/>
                        </a:rPr>
                        <a:t>Principaux éléments d’un cahier des charges.</a:t>
                      </a:r>
                      <a:endParaRPr lang="fr-FR" sz="1400" dirty="0">
                        <a:latin typeface="Arial" pitchFamily="34" charset="0"/>
                        <a:cs typeface="Arial" pitchFamily="34" charset="0"/>
                      </a:endParaRPr>
                    </a:p>
                  </a:txBody>
                  <a:tcPr/>
                </a:tc>
                <a:tc>
                  <a:txBody>
                    <a:bodyPr/>
                    <a:lstStyle/>
                    <a:p>
                      <a:pPr algn="just"/>
                      <a:r>
                        <a:rPr lang="fr-FR" sz="1400" b="0" dirty="0">
                          <a:latin typeface="Arial" pitchFamily="34" charset="0"/>
                          <a:cs typeface="Arial" pitchFamily="34" charset="0"/>
                        </a:rPr>
                        <a:t>Formalisation ou analyse d’un cahier des charges pour faire évoluer un objet technique…</a:t>
                      </a:r>
                    </a:p>
                  </a:txBody>
                  <a:tcPr/>
                </a:tc>
                <a:extLst>
                  <a:ext uri="{0D108BD9-81ED-4DB2-BD59-A6C34878D82A}">
                    <a16:rowId xmlns:a16="http://schemas.microsoft.com/office/drawing/2014/main" val="10004"/>
                  </a:ext>
                </a:extLst>
              </a:tr>
            </a:tbl>
          </a:graphicData>
        </a:graphic>
      </p:graphicFrame>
      <p:sp>
        <p:nvSpPr>
          <p:cNvPr id="9" name="Rectangle à coins arrondis 8"/>
          <p:cNvSpPr/>
          <p:nvPr/>
        </p:nvSpPr>
        <p:spPr>
          <a:xfrm>
            <a:off x="5220072" y="5431344"/>
            <a:ext cx="1584176" cy="648072"/>
          </a:xfrm>
          <a:prstGeom prst="wedgeRoundRectCallout">
            <a:avLst>
              <a:gd name="adj1" fmla="val -149130"/>
              <a:gd name="adj2" fmla="val -12071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dirty="0">
                <a:solidFill>
                  <a:schemeClr val="tx1"/>
                </a:solidFill>
                <a:latin typeface="Arial" pitchFamily="34" charset="0"/>
                <a:cs typeface="Arial" pitchFamily="34" charset="0"/>
              </a:rPr>
              <a:t>Connaissances</a:t>
            </a:r>
          </a:p>
        </p:txBody>
      </p:sp>
      <p:sp>
        <p:nvSpPr>
          <p:cNvPr id="7" name="Rectangle à coins arrondis 6"/>
          <p:cNvSpPr/>
          <p:nvPr/>
        </p:nvSpPr>
        <p:spPr>
          <a:xfrm>
            <a:off x="1836450" y="5447955"/>
            <a:ext cx="2735550" cy="648072"/>
          </a:xfrm>
          <a:prstGeom prst="wedgeRoundRectCallout">
            <a:avLst>
              <a:gd name="adj1" fmla="val -39216"/>
              <a:gd name="adj2" fmla="val -200737"/>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b="1" dirty="0">
                <a:solidFill>
                  <a:schemeClr val="tx1"/>
                </a:solidFill>
                <a:latin typeface="Arial" pitchFamily="34" charset="0"/>
                <a:cs typeface="Arial" pitchFamily="34" charset="0"/>
              </a:rPr>
              <a:t>Compétence secondaire</a:t>
            </a:r>
          </a:p>
        </p:txBody>
      </p:sp>
    </p:spTree>
    <p:extLst>
      <p:ext uri="{BB962C8B-B14F-4D97-AF65-F5344CB8AC3E}">
        <p14:creationId xmlns:p14="http://schemas.microsoft.com/office/powerpoint/2010/main" val="12797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12218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6 – Principes directeurs du curriculum de technologie</a:t>
            </a:r>
          </a:p>
        </p:txBody>
      </p:sp>
      <p:sp>
        <p:nvSpPr>
          <p:cNvPr id="3" name="ZoneTexte 2"/>
          <p:cNvSpPr txBox="1"/>
          <p:nvPr/>
        </p:nvSpPr>
        <p:spPr>
          <a:xfrm>
            <a:off x="683568" y="836712"/>
            <a:ext cx="7902799" cy="1815882"/>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Disparition des domaines : </a:t>
            </a:r>
          </a:p>
          <a:p>
            <a:pPr marL="285750" indent="-285750">
              <a:buFont typeface="Arial" pitchFamily="34" charset="0"/>
              <a:buChar char="•"/>
            </a:pPr>
            <a:r>
              <a:rPr lang="fr-FR" sz="1600" dirty="0">
                <a:latin typeface="Arial" pitchFamily="34" charset="0"/>
                <a:cs typeface="Arial" pitchFamily="34" charset="0"/>
              </a:rPr>
              <a:t>Les professeurs ne sont plus obligés des respecter les domaines de l’ancien programme : moyens de transport en 6</a:t>
            </a:r>
            <a:r>
              <a:rPr lang="fr-FR" sz="1600" baseline="30000" dirty="0">
                <a:latin typeface="Arial" pitchFamily="34" charset="0"/>
                <a:cs typeface="Arial" pitchFamily="34" charset="0"/>
              </a:rPr>
              <a:t>ème</a:t>
            </a:r>
            <a:r>
              <a:rPr lang="fr-FR" sz="1600" dirty="0">
                <a:latin typeface="Arial" pitchFamily="34" charset="0"/>
                <a:cs typeface="Arial" pitchFamily="34" charset="0"/>
              </a:rPr>
              <a:t>, architecture et construction en 5</a:t>
            </a:r>
            <a:r>
              <a:rPr lang="fr-FR" sz="1600" baseline="30000" dirty="0">
                <a:latin typeface="Arial" pitchFamily="34" charset="0"/>
                <a:cs typeface="Arial" pitchFamily="34" charset="0"/>
              </a:rPr>
              <a:t>ème</a:t>
            </a:r>
            <a:r>
              <a:rPr lang="fr-FR" sz="1600" dirty="0">
                <a:latin typeface="Arial" pitchFamily="34" charset="0"/>
                <a:cs typeface="Arial" pitchFamily="34" charset="0"/>
              </a:rPr>
              <a:t>, etc… Cela apporte plus de libertés et de souplesse. De même d’autres domaines peuvent être abordés. Compte tenu des équipements des collèges, il est toutefois préconisé de continuer d’aborder les anciens domaines pour réutiliser le matériel existant.</a:t>
            </a:r>
          </a:p>
        </p:txBody>
      </p:sp>
      <p:grpSp>
        <p:nvGrpSpPr>
          <p:cNvPr id="4" name="Groupe 3"/>
          <p:cNvGrpSpPr/>
          <p:nvPr/>
        </p:nvGrpSpPr>
        <p:grpSpPr>
          <a:xfrm>
            <a:off x="683568" y="2708920"/>
            <a:ext cx="7902799" cy="2062103"/>
            <a:chOff x="683568" y="2708920"/>
            <a:chExt cx="7902799" cy="2062103"/>
          </a:xfrm>
        </p:grpSpPr>
        <p:sp>
          <p:nvSpPr>
            <p:cNvPr id="8" name="ZoneTexte 7"/>
            <p:cNvSpPr txBox="1"/>
            <p:nvPr/>
          </p:nvSpPr>
          <p:spPr>
            <a:xfrm>
              <a:off x="683568" y="2708920"/>
              <a:ext cx="7902799" cy="2062103"/>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Les niveaux taxonomiques : </a:t>
              </a:r>
            </a:p>
            <a:p>
              <a:pPr marL="285750" indent="-285750">
                <a:buFont typeface="Arial" pitchFamily="34" charset="0"/>
                <a:buChar char="•"/>
              </a:pPr>
              <a:r>
                <a:rPr lang="fr-FR" sz="1600" dirty="0">
                  <a:latin typeface="Arial" pitchFamily="34" charset="0"/>
                  <a:cs typeface="Arial" pitchFamily="34" charset="0"/>
                </a:rPr>
                <a:t>Les niveaux taxonomiques disparaissent. Le groupe opérationnel a travaillé sur des fiches connaissances pour aider les professeurs dans leurs pratiques. Il conviendra de réfléchir au niveau d’exigence que nous devons avoir avec nos élèves. Quelques éléments de réflexion :</a:t>
              </a:r>
            </a:p>
            <a:p>
              <a:pPr lvl="3"/>
              <a:endParaRPr lang="fr-FR" sz="1600" i="1" dirty="0">
                <a:latin typeface="Arial" pitchFamily="34" charset="0"/>
                <a:cs typeface="Arial" pitchFamily="34" charset="0"/>
              </a:endParaRPr>
            </a:p>
            <a:p>
              <a:pPr lvl="3"/>
              <a:r>
                <a:rPr lang="fr-FR" sz="1600" i="1" dirty="0">
                  <a:latin typeface="Arial" pitchFamily="34" charset="0"/>
                  <a:cs typeface="Arial" pitchFamily="34" charset="0"/>
                </a:rPr>
                <a:t>Il n’y a pas de génération spontanée. Les élèves de cette année scolaire sont les mêmes que vous aurez l’an prochain.</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077072"/>
              <a:ext cx="616803" cy="616803"/>
            </a:xfrm>
            <a:prstGeom prst="rect">
              <a:avLst/>
            </a:prstGeom>
          </p:spPr>
        </p:pic>
      </p:grpSp>
      <p:sp>
        <p:nvSpPr>
          <p:cNvPr id="7" name="ZoneTexte 6"/>
          <p:cNvSpPr txBox="1"/>
          <p:nvPr/>
        </p:nvSpPr>
        <p:spPr>
          <a:xfrm>
            <a:off x="701649" y="4925486"/>
            <a:ext cx="7902799" cy="830997"/>
          </a:xfrm>
          <a:prstGeom prst="rect">
            <a:avLst/>
          </a:prstGeom>
          <a:noFill/>
        </p:spPr>
        <p:txBody>
          <a:bodyPr wrap="square" rtlCol="0">
            <a:spAutoFit/>
          </a:bodyPr>
          <a:lstStyle/>
          <a:p>
            <a:r>
              <a:rPr lang="fr-FR" sz="1600" dirty="0">
                <a:solidFill>
                  <a:srgbClr val="FF0000"/>
                </a:solidFill>
                <a:latin typeface="Arial" pitchFamily="34" charset="0"/>
                <a:cs typeface="Arial" pitchFamily="34" charset="0"/>
              </a:rPr>
              <a:t>Evaluation par compétences : </a:t>
            </a:r>
          </a:p>
          <a:p>
            <a:pPr marL="285750" indent="-285750">
              <a:buFont typeface="Arial" pitchFamily="34" charset="0"/>
              <a:buChar char="•"/>
            </a:pPr>
            <a:r>
              <a:rPr lang="fr-FR" sz="1600" dirty="0">
                <a:latin typeface="Arial" pitchFamily="34" charset="0"/>
                <a:cs typeface="Arial" pitchFamily="34" charset="0"/>
              </a:rPr>
              <a:t>L’évaluation par compétences est toujours d’actualité. Elle doit s’appuyer sur une formation par compétences (à la fois disciplinaires et transversales).</a:t>
            </a:r>
          </a:p>
        </p:txBody>
      </p:sp>
    </p:spTree>
    <p:extLst>
      <p:ext uri="{BB962C8B-B14F-4D97-AF65-F5344CB8AC3E}">
        <p14:creationId xmlns:p14="http://schemas.microsoft.com/office/powerpoint/2010/main" val="41679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711820"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7 – Les outils pour piloter son action pédagogique</a:t>
            </a:r>
          </a:p>
        </p:txBody>
      </p:sp>
      <p:graphicFrame>
        <p:nvGraphicFramePr>
          <p:cNvPr id="3" name="Tableau 2"/>
          <p:cNvGraphicFramePr>
            <a:graphicFrameLocks noGrp="1"/>
          </p:cNvGraphicFramePr>
          <p:nvPr>
            <p:extLst>
              <p:ext uri="{D42A27DB-BD31-4B8C-83A1-F6EECF244321}">
                <p14:modId xmlns:p14="http://schemas.microsoft.com/office/powerpoint/2010/main" val="791960850"/>
              </p:ext>
            </p:extLst>
          </p:nvPr>
        </p:nvGraphicFramePr>
        <p:xfrm>
          <a:off x="827584" y="3076168"/>
          <a:ext cx="7740000" cy="222504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540000">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gridCol w="540000">
                  <a:extLst>
                    <a:ext uri="{9D8B030D-6E8A-4147-A177-3AD203B41FA5}">
                      <a16:colId xmlns:a16="http://schemas.microsoft.com/office/drawing/2014/main" val="20007"/>
                    </a:ext>
                  </a:extLst>
                </a:gridCol>
                <a:gridCol w="540000">
                  <a:extLst>
                    <a:ext uri="{9D8B030D-6E8A-4147-A177-3AD203B41FA5}">
                      <a16:colId xmlns:a16="http://schemas.microsoft.com/office/drawing/2014/main" val="20008"/>
                    </a:ext>
                  </a:extLst>
                </a:gridCol>
                <a:gridCol w="540000">
                  <a:extLst>
                    <a:ext uri="{9D8B030D-6E8A-4147-A177-3AD203B41FA5}">
                      <a16:colId xmlns:a16="http://schemas.microsoft.com/office/drawing/2014/main" val="20009"/>
                    </a:ext>
                  </a:extLst>
                </a:gridCol>
              </a:tblGrid>
              <a:tr h="370840">
                <a:tc>
                  <a:txBody>
                    <a:bodyPr/>
                    <a:lstStyle/>
                    <a:p>
                      <a:pPr algn="ctr"/>
                      <a:r>
                        <a:rPr lang="fr-FR" sz="1600" dirty="0">
                          <a:latin typeface="Arial" pitchFamily="34" charset="0"/>
                          <a:cs typeface="Arial" pitchFamily="34" charset="0"/>
                        </a:rPr>
                        <a:t>Compétences / Niveau</a:t>
                      </a:r>
                    </a:p>
                  </a:txBody>
                  <a:tcPr anchor="ctr"/>
                </a:tc>
                <a:tc gridSpan="3">
                  <a:txBody>
                    <a:bodyPr/>
                    <a:lstStyle/>
                    <a:p>
                      <a:pPr algn="ctr"/>
                      <a:r>
                        <a:rPr lang="fr-FR" sz="1600" dirty="0">
                          <a:latin typeface="Arial" pitchFamily="34" charset="0"/>
                          <a:cs typeface="Arial" pitchFamily="34" charset="0"/>
                        </a:rPr>
                        <a:t>Niveau 5</a:t>
                      </a:r>
                      <a:r>
                        <a:rPr lang="fr-FR" sz="1600" baseline="30000" dirty="0">
                          <a:latin typeface="Arial" pitchFamily="34" charset="0"/>
                          <a:cs typeface="Arial" pitchFamily="34" charset="0"/>
                        </a:rPr>
                        <a:t>ème</a:t>
                      </a:r>
                      <a:r>
                        <a:rPr lang="fr-FR" sz="1600" dirty="0">
                          <a:latin typeface="Arial" pitchFamily="34" charset="0"/>
                          <a:cs typeface="Arial" pitchFamily="34" charset="0"/>
                        </a:rPr>
                        <a:t> </a:t>
                      </a:r>
                    </a:p>
                  </a:txBody>
                  <a:tcPr anchor="ctr"/>
                </a:tc>
                <a:tc hMerge="1">
                  <a:txBody>
                    <a:bodyPr/>
                    <a:lstStyle/>
                    <a:p>
                      <a:endParaRPr lang="fr-FR" dirty="0"/>
                    </a:p>
                  </a:txBody>
                  <a:tcPr/>
                </a:tc>
                <a:tc hMerge="1">
                  <a:txBody>
                    <a:bodyPr/>
                    <a:lstStyle/>
                    <a:p>
                      <a:endParaRPr lang="fr-FR" dirty="0"/>
                    </a:p>
                  </a:txBody>
                  <a:tcPr/>
                </a:tc>
                <a:tc gridSpan="3">
                  <a:txBody>
                    <a:bodyPr/>
                    <a:lstStyle/>
                    <a:p>
                      <a:pPr algn="ctr"/>
                      <a:r>
                        <a:rPr lang="fr-FR" sz="1600" dirty="0">
                          <a:latin typeface="Arial" pitchFamily="34" charset="0"/>
                          <a:cs typeface="Arial" pitchFamily="34" charset="0"/>
                        </a:rPr>
                        <a:t>Niveau 4</a:t>
                      </a:r>
                      <a:r>
                        <a:rPr lang="fr-FR" sz="1600" baseline="30000" dirty="0">
                          <a:latin typeface="Arial" pitchFamily="34" charset="0"/>
                          <a:cs typeface="Arial" pitchFamily="34" charset="0"/>
                        </a:rPr>
                        <a:t>ème</a:t>
                      </a:r>
                      <a:r>
                        <a:rPr lang="fr-FR" sz="1600" dirty="0">
                          <a:latin typeface="Arial" pitchFamily="34" charset="0"/>
                          <a:cs typeface="Arial" pitchFamily="34" charset="0"/>
                        </a:rPr>
                        <a:t> </a:t>
                      </a:r>
                    </a:p>
                  </a:txBody>
                  <a:tcPr anchor="ctr"/>
                </a:tc>
                <a:tc hMerge="1">
                  <a:txBody>
                    <a:bodyPr/>
                    <a:lstStyle/>
                    <a:p>
                      <a:endParaRPr lang="fr-FR" dirty="0"/>
                    </a:p>
                  </a:txBody>
                  <a:tcPr/>
                </a:tc>
                <a:tc hMerge="1">
                  <a:txBody>
                    <a:bodyPr/>
                    <a:lstStyle/>
                    <a:p>
                      <a:endParaRPr lang="fr-FR" dirty="0"/>
                    </a:p>
                  </a:txBody>
                  <a:tcPr/>
                </a:tc>
                <a:tc gridSpan="3">
                  <a:txBody>
                    <a:bodyPr/>
                    <a:lstStyle/>
                    <a:p>
                      <a:pPr algn="ctr"/>
                      <a:r>
                        <a:rPr lang="fr-FR" sz="1600" dirty="0">
                          <a:latin typeface="Arial" pitchFamily="34" charset="0"/>
                          <a:cs typeface="Arial" pitchFamily="34" charset="0"/>
                        </a:rPr>
                        <a:t>Niveau 3</a:t>
                      </a:r>
                      <a:r>
                        <a:rPr lang="fr-FR" sz="1600" baseline="30000" dirty="0">
                          <a:latin typeface="Arial" pitchFamily="34" charset="0"/>
                          <a:cs typeface="Arial" pitchFamily="34" charset="0"/>
                        </a:rPr>
                        <a:t>ème</a:t>
                      </a:r>
                      <a:r>
                        <a:rPr lang="fr-FR" sz="1600" dirty="0">
                          <a:latin typeface="Arial" pitchFamily="34" charset="0"/>
                          <a:cs typeface="Arial" pitchFamily="34" charset="0"/>
                        </a:rPr>
                        <a:t> </a:t>
                      </a:r>
                    </a:p>
                  </a:txBody>
                  <a:tcPr anchor="ct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r>
                        <a:rPr lang="fr-FR" sz="1400" dirty="0">
                          <a:latin typeface="Arial" pitchFamily="34" charset="0"/>
                          <a:cs typeface="Arial" pitchFamily="34" charset="0"/>
                        </a:rPr>
                        <a:t>Séquences pédagogiques</a:t>
                      </a:r>
                    </a:p>
                  </a:txBody>
                  <a:tcPr anchor="ctr"/>
                </a:tc>
                <a:tc>
                  <a:txBody>
                    <a:bodyPr/>
                    <a:lstStyle/>
                    <a:p>
                      <a:r>
                        <a:rPr lang="fr-FR" sz="1400" dirty="0">
                          <a:latin typeface="Arial" pitchFamily="34" charset="0"/>
                          <a:cs typeface="Arial" pitchFamily="34" charset="0"/>
                        </a:rPr>
                        <a:t>S1</a:t>
                      </a:r>
                    </a:p>
                  </a:txBody>
                  <a:tcPr anchor="ctr"/>
                </a:tc>
                <a:tc>
                  <a:txBody>
                    <a:bodyPr/>
                    <a:lstStyle/>
                    <a:p>
                      <a:r>
                        <a:rPr lang="fr-FR" sz="1400" dirty="0">
                          <a:latin typeface="Arial" pitchFamily="34" charset="0"/>
                          <a:cs typeface="Arial" pitchFamily="34" charset="0"/>
                        </a:rPr>
                        <a:t>S2</a:t>
                      </a:r>
                    </a:p>
                  </a:txBody>
                  <a:tcPr anchor="ctr"/>
                </a:tc>
                <a:tc>
                  <a:txBody>
                    <a:bodyPr/>
                    <a:lstStyle/>
                    <a:p>
                      <a:r>
                        <a:rPr lang="fr-FR" sz="1400" dirty="0">
                          <a:latin typeface="Arial" pitchFamily="34" charset="0"/>
                          <a:cs typeface="Arial" pitchFamily="34" charset="0"/>
                        </a:rPr>
                        <a:t>Si</a:t>
                      </a:r>
                    </a:p>
                  </a:txBody>
                  <a:tcPr anchor="ctr"/>
                </a:tc>
                <a:tc>
                  <a:txBody>
                    <a:bodyPr/>
                    <a:lstStyle/>
                    <a:p>
                      <a:r>
                        <a:rPr lang="fr-FR" sz="1400" dirty="0">
                          <a:latin typeface="Arial" pitchFamily="34" charset="0"/>
                          <a:cs typeface="Arial" pitchFamily="34" charset="0"/>
                        </a:rPr>
                        <a:t>S1</a:t>
                      </a:r>
                    </a:p>
                  </a:txBody>
                  <a:tcPr anchor="ctr"/>
                </a:tc>
                <a:tc>
                  <a:txBody>
                    <a:bodyPr/>
                    <a:lstStyle/>
                    <a:p>
                      <a:r>
                        <a:rPr lang="fr-FR" sz="1400" dirty="0">
                          <a:latin typeface="Arial" pitchFamily="34" charset="0"/>
                          <a:cs typeface="Arial" pitchFamily="34" charset="0"/>
                        </a:rPr>
                        <a:t>S2</a:t>
                      </a:r>
                    </a:p>
                  </a:txBody>
                  <a:tcPr anchor="ctr"/>
                </a:tc>
                <a:tc>
                  <a:txBody>
                    <a:bodyPr/>
                    <a:lstStyle/>
                    <a:p>
                      <a:r>
                        <a:rPr lang="fr-FR" sz="1400" dirty="0">
                          <a:latin typeface="Arial" pitchFamily="34" charset="0"/>
                          <a:cs typeface="Arial" pitchFamily="34" charset="0"/>
                        </a:rPr>
                        <a:t>Si</a:t>
                      </a:r>
                    </a:p>
                  </a:txBody>
                  <a:tcPr anchor="ctr"/>
                </a:tc>
                <a:tc>
                  <a:txBody>
                    <a:bodyPr/>
                    <a:lstStyle/>
                    <a:p>
                      <a:r>
                        <a:rPr lang="fr-FR" sz="1400" dirty="0">
                          <a:latin typeface="Arial" pitchFamily="34" charset="0"/>
                          <a:cs typeface="Arial" pitchFamily="34" charset="0"/>
                        </a:rPr>
                        <a:t>S1</a:t>
                      </a:r>
                    </a:p>
                  </a:txBody>
                  <a:tcPr anchor="ctr"/>
                </a:tc>
                <a:tc>
                  <a:txBody>
                    <a:bodyPr/>
                    <a:lstStyle/>
                    <a:p>
                      <a:r>
                        <a:rPr lang="fr-FR" sz="1400" dirty="0">
                          <a:latin typeface="Arial" pitchFamily="34" charset="0"/>
                          <a:cs typeface="Arial" pitchFamily="34" charset="0"/>
                        </a:rPr>
                        <a:t>S2</a:t>
                      </a:r>
                    </a:p>
                  </a:txBody>
                  <a:tcPr anchor="ctr"/>
                </a:tc>
                <a:tc>
                  <a:txBody>
                    <a:bodyPr/>
                    <a:lstStyle/>
                    <a:p>
                      <a:r>
                        <a:rPr lang="fr-FR" sz="1400" dirty="0">
                          <a:latin typeface="Arial" pitchFamily="34" charset="0"/>
                          <a:cs typeface="Arial" pitchFamily="34" charset="0"/>
                        </a:rPr>
                        <a:t>Si</a:t>
                      </a:r>
                    </a:p>
                  </a:txBody>
                  <a:tcPr anchor="ctr"/>
                </a:tc>
                <a:extLst>
                  <a:ext uri="{0D108BD9-81ED-4DB2-BD59-A6C34878D82A}">
                    <a16:rowId xmlns:a16="http://schemas.microsoft.com/office/drawing/2014/main" val="10001"/>
                  </a:ext>
                </a:extLst>
              </a:tr>
              <a:tr h="370840">
                <a:tc>
                  <a:txBody>
                    <a:bodyPr/>
                    <a:lstStyle/>
                    <a:p>
                      <a:r>
                        <a:rPr lang="fr-FR" sz="1400" dirty="0">
                          <a:latin typeface="Arial" pitchFamily="34" charset="0"/>
                          <a:cs typeface="Arial" pitchFamily="34" charset="0"/>
                        </a:rPr>
                        <a:t>Compétence 1</a:t>
                      </a:r>
                    </a:p>
                  </a:txBody>
                  <a:tcPr anchor="ctr"/>
                </a:tc>
                <a:tc>
                  <a:txBody>
                    <a:bodyPr/>
                    <a:lstStyle/>
                    <a:p>
                      <a:pPr algn="ctr"/>
                      <a:r>
                        <a:rPr lang="fr-FR" sz="1400" b="1" dirty="0">
                          <a:latin typeface="Arial" pitchFamily="34" charset="0"/>
                          <a:cs typeface="Arial" pitchFamily="34" charset="0"/>
                        </a:rPr>
                        <a:t>X</a:t>
                      </a:r>
                    </a:p>
                  </a:txBody>
                  <a:tcPr anchor="ctr"/>
                </a:tc>
                <a:tc>
                  <a:txBody>
                    <a:bodyPr/>
                    <a:lstStyle/>
                    <a:p>
                      <a:pPr algn="ctr"/>
                      <a:endParaRPr lang="fr-FR" sz="1400" b="1">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extLst>
                  <a:ext uri="{0D108BD9-81ED-4DB2-BD59-A6C34878D82A}">
                    <a16:rowId xmlns:a16="http://schemas.microsoft.com/office/drawing/2014/main" val="10002"/>
                  </a:ext>
                </a:extLst>
              </a:tr>
              <a:tr h="370840">
                <a:tc>
                  <a:txBody>
                    <a:bodyPr/>
                    <a:lstStyle/>
                    <a:p>
                      <a:r>
                        <a:rPr lang="fr-FR" sz="1400" dirty="0">
                          <a:latin typeface="Arial" pitchFamily="34" charset="0"/>
                          <a:cs typeface="Arial" pitchFamily="34" charset="0"/>
                        </a:rPr>
                        <a:t>Compétence 2</a:t>
                      </a:r>
                    </a:p>
                  </a:txBody>
                  <a:tcPr anchor="ctr"/>
                </a:tc>
                <a:tc>
                  <a:txBody>
                    <a:bodyPr/>
                    <a:lstStyle/>
                    <a:p>
                      <a:pPr algn="ctr"/>
                      <a:endParaRPr lang="fr-FR" sz="1400" b="1" dirty="0">
                        <a:latin typeface="Arial" pitchFamily="34" charset="0"/>
                        <a:cs typeface="Arial" pitchFamily="34" charset="0"/>
                      </a:endParaRPr>
                    </a:p>
                  </a:txBody>
                  <a:tcPr anchor="ctr"/>
                </a:tc>
                <a:tc>
                  <a:txBody>
                    <a:bodyPr/>
                    <a:lstStyle/>
                    <a:p>
                      <a:pPr algn="ctr"/>
                      <a:r>
                        <a:rPr lang="fr-FR" sz="1400" b="1" dirty="0">
                          <a:latin typeface="Arial" pitchFamily="34" charset="0"/>
                          <a:cs typeface="Arial" pitchFamily="34" charset="0"/>
                        </a:rPr>
                        <a:t>X</a:t>
                      </a: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extLst>
                  <a:ext uri="{0D108BD9-81ED-4DB2-BD59-A6C34878D82A}">
                    <a16:rowId xmlns:a16="http://schemas.microsoft.com/office/drawing/2014/main" val="10003"/>
                  </a:ext>
                </a:extLst>
              </a:tr>
              <a:tr h="370840">
                <a:tc>
                  <a:txBody>
                    <a:bodyPr/>
                    <a:lstStyle/>
                    <a:p>
                      <a:pPr algn="ctr"/>
                      <a:r>
                        <a:rPr lang="fr-FR" sz="1400" dirty="0">
                          <a:latin typeface="Arial" pitchFamily="34" charset="0"/>
                          <a:cs typeface="Arial" pitchFamily="34" charset="0"/>
                        </a:rPr>
                        <a:t>…</a:t>
                      </a:r>
                    </a:p>
                  </a:txBody>
                  <a:tcPr anchor="ctr"/>
                </a:tc>
                <a:tc>
                  <a:txBody>
                    <a:bodyPr/>
                    <a:lstStyle/>
                    <a:p>
                      <a:pPr algn="ctr"/>
                      <a:endParaRPr lang="fr-FR" sz="1400" b="1" dirty="0">
                        <a:latin typeface="Arial" pitchFamily="34" charset="0"/>
                        <a:cs typeface="Arial" pitchFamily="34" charset="0"/>
                      </a:endParaRPr>
                    </a:p>
                  </a:txBody>
                  <a:tcPr anchor="ctr"/>
                </a:tc>
                <a:tc>
                  <a:txBody>
                    <a:bodyPr/>
                    <a:lstStyle/>
                    <a:p>
                      <a:pPr algn="ctr"/>
                      <a:endParaRPr lang="fr-FR" sz="1400" b="1"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extLst>
                  <a:ext uri="{0D108BD9-81ED-4DB2-BD59-A6C34878D82A}">
                    <a16:rowId xmlns:a16="http://schemas.microsoft.com/office/drawing/2014/main" val="10004"/>
                  </a:ext>
                </a:extLst>
              </a:tr>
              <a:tr h="370840">
                <a:tc>
                  <a:txBody>
                    <a:bodyPr/>
                    <a:lstStyle/>
                    <a:p>
                      <a:r>
                        <a:rPr lang="fr-FR" sz="1400" dirty="0">
                          <a:latin typeface="Arial" pitchFamily="34" charset="0"/>
                          <a:cs typeface="Arial" pitchFamily="34" charset="0"/>
                        </a:rPr>
                        <a:t>Compétence i</a:t>
                      </a:r>
                    </a:p>
                  </a:txBody>
                  <a:tcPr anchor="ctr"/>
                </a:tc>
                <a:tc>
                  <a:txBody>
                    <a:bodyPr/>
                    <a:lstStyle/>
                    <a:p>
                      <a:pPr algn="ctr"/>
                      <a:endParaRPr lang="fr-FR" sz="1400" b="1" dirty="0">
                        <a:latin typeface="Arial" pitchFamily="34" charset="0"/>
                        <a:cs typeface="Arial" pitchFamily="34" charset="0"/>
                      </a:endParaRPr>
                    </a:p>
                  </a:txBody>
                  <a:tcPr anchor="ctr"/>
                </a:tc>
                <a:tc>
                  <a:txBody>
                    <a:bodyPr/>
                    <a:lstStyle/>
                    <a:p>
                      <a:pPr algn="ctr"/>
                      <a:r>
                        <a:rPr lang="fr-FR" sz="1400" b="1" dirty="0">
                          <a:latin typeface="Arial" pitchFamily="34" charset="0"/>
                          <a:cs typeface="Arial" pitchFamily="34" charset="0"/>
                        </a:rPr>
                        <a:t>X</a:t>
                      </a: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sp>
        <p:nvSpPr>
          <p:cNvPr id="4" name="ZoneTexte 3"/>
          <p:cNvSpPr txBox="1"/>
          <p:nvPr/>
        </p:nvSpPr>
        <p:spPr>
          <a:xfrm>
            <a:off x="773657" y="965046"/>
            <a:ext cx="7902799" cy="1815882"/>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 tableau de bord qui assurera la cohérence du dispositif pédagogique sur l’ensemble du cycle 4 : </a:t>
            </a:r>
          </a:p>
          <a:p>
            <a:pPr marL="285750" indent="-285750">
              <a:buFont typeface="Arial" pitchFamily="34" charset="0"/>
              <a:buChar char="•"/>
            </a:pPr>
            <a:r>
              <a:rPr lang="fr-FR" sz="1600" dirty="0">
                <a:latin typeface="Arial" pitchFamily="34" charset="0"/>
                <a:cs typeface="Arial" pitchFamily="34" charset="0"/>
              </a:rPr>
              <a:t>Ce tableau de bord croise l’organisation temporelle des enseignements organisés en séquences pédagogiques avec l’ensemble des compétences du curriculum. Des indicateurs de progressivité permettent à l’équipe enseignante de s’assurer que les compétences sont toutes travaillées et s’acquièrent par les élèves de manière progressive. </a:t>
            </a:r>
          </a:p>
        </p:txBody>
      </p:sp>
    </p:spTree>
    <p:extLst>
      <p:ext uri="{BB962C8B-B14F-4D97-AF65-F5344CB8AC3E}">
        <p14:creationId xmlns:p14="http://schemas.microsoft.com/office/powerpoint/2010/main" val="3649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711820"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7 – Les outils pour piloter son action pédagogique</a:t>
            </a:r>
          </a:p>
        </p:txBody>
      </p:sp>
      <p:sp>
        <p:nvSpPr>
          <p:cNvPr id="4" name="ZoneTexte 3"/>
          <p:cNvSpPr txBox="1"/>
          <p:nvPr/>
        </p:nvSpPr>
        <p:spPr>
          <a:xfrm>
            <a:off x="773657" y="965046"/>
            <a:ext cx="7902799" cy="1323439"/>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Une fiche séquence qui précise l’organisation pédagogique sur la séquence : </a:t>
            </a:r>
          </a:p>
          <a:p>
            <a:pPr marL="285750" indent="-285750">
              <a:buFont typeface="Arial" pitchFamily="34" charset="0"/>
              <a:buChar char="•"/>
            </a:pPr>
            <a:r>
              <a:rPr lang="fr-FR" sz="1600" dirty="0">
                <a:latin typeface="Arial" pitchFamily="34" charset="0"/>
                <a:cs typeface="Arial" pitchFamily="34" charset="0"/>
              </a:rPr>
              <a:t>Cette fiche repose sur le modèle développé l’année passée. Elle indique le nombre de séances comprises dans la séquence, identifie le centre d’intérêt retenu et indique, de manière synthétique l’ensemble des ressources mises à disposition.</a:t>
            </a:r>
          </a:p>
        </p:txBody>
      </p:sp>
      <p:sp>
        <p:nvSpPr>
          <p:cNvPr id="5" name="ZoneTexte 4"/>
          <p:cNvSpPr txBox="1"/>
          <p:nvPr/>
        </p:nvSpPr>
        <p:spPr>
          <a:xfrm>
            <a:off x="773657" y="2537609"/>
            <a:ext cx="7902799" cy="830997"/>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Une fiche séance qui précise l’organisation pédagogique de la séance : </a:t>
            </a:r>
          </a:p>
          <a:p>
            <a:pPr marL="285750" indent="-285750">
              <a:buFont typeface="Arial" pitchFamily="34" charset="0"/>
              <a:buChar char="•"/>
            </a:pPr>
            <a:r>
              <a:rPr lang="fr-FR" sz="1600" dirty="0">
                <a:latin typeface="Arial" pitchFamily="34" charset="0"/>
                <a:cs typeface="Arial" pitchFamily="34" charset="0"/>
              </a:rPr>
              <a:t>Cette fiche décrit avec précision les modalités pédagogiques mises en œuvre pour la séance et définit avec précision la temporalité des activités.</a:t>
            </a:r>
          </a:p>
        </p:txBody>
      </p:sp>
    </p:spTree>
    <p:extLst>
      <p:ext uri="{BB962C8B-B14F-4D97-AF65-F5344CB8AC3E}">
        <p14:creationId xmlns:p14="http://schemas.microsoft.com/office/powerpoint/2010/main" val="417954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e 4"/>
          <p:cNvSpPr/>
          <p:nvPr/>
        </p:nvSpPr>
        <p:spPr>
          <a:xfrm>
            <a:off x="683568" y="1286752"/>
            <a:ext cx="5040560" cy="3438392"/>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 name="ZoneTexte 1"/>
          <p:cNvSpPr txBox="1"/>
          <p:nvPr/>
        </p:nvSpPr>
        <p:spPr>
          <a:xfrm>
            <a:off x="323528" y="332656"/>
            <a:ext cx="730199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8 – Méthodologie de construction d’une séquence pédagogique</a:t>
            </a:r>
          </a:p>
        </p:txBody>
      </p:sp>
      <p:sp>
        <p:nvSpPr>
          <p:cNvPr id="6" name="Pentagone 5"/>
          <p:cNvSpPr/>
          <p:nvPr/>
        </p:nvSpPr>
        <p:spPr>
          <a:xfrm>
            <a:off x="1910290" y="2276872"/>
            <a:ext cx="6046086" cy="1440000"/>
          </a:xfrm>
          <a:prstGeom prst="homePlat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grpSp>
        <p:nvGrpSpPr>
          <p:cNvPr id="19" name="Groupe 18"/>
          <p:cNvGrpSpPr/>
          <p:nvPr/>
        </p:nvGrpSpPr>
        <p:grpSpPr>
          <a:xfrm>
            <a:off x="755576" y="692736"/>
            <a:ext cx="2448232" cy="900040"/>
            <a:chOff x="755576" y="692736"/>
            <a:chExt cx="2448232" cy="900040"/>
          </a:xfrm>
        </p:grpSpPr>
        <p:sp>
          <p:nvSpPr>
            <p:cNvPr id="4" name="Rectangle 3"/>
            <p:cNvSpPr/>
            <p:nvPr/>
          </p:nvSpPr>
          <p:spPr>
            <a:xfrm>
              <a:off x="755576" y="800688"/>
              <a:ext cx="2304276" cy="79208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a:latin typeface="Arial" pitchFamily="34" charset="0"/>
                  <a:cs typeface="Arial" pitchFamily="34" charset="0"/>
                </a:rPr>
                <a:t>Identification des compétences disciplinaires et du socle à construire</a:t>
              </a:r>
            </a:p>
          </p:txBody>
        </p:sp>
        <p:sp>
          <p:nvSpPr>
            <p:cNvPr id="3" name="Larme 2"/>
            <p:cNvSpPr/>
            <p:nvPr/>
          </p:nvSpPr>
          <p:spPr>
            <a:xfrm>
              <a:off x="2843808" y="692736"/>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1</a:t>
              </a:r>
            </a:p>
          </p:txBody>
        </p:sp>
      </p:grpSp>
      <p:grpSp>
        <p:nvGrpSpPr>
          <p:cNvPr id="26" name="Groupe 25"/>
          <p:cNvGrpSpPr/>
          <p:nvPr/>
        </p:nvGrpSpPr>
        <p:grpSpPr>
          <a:xfrm>
            <a:off x="1187784" y="1670651"/>
            <a:ext cx="1440000" cy="2694453"/>
            <a:chOff x="1187784" y="1670651"/>
            <a:chExt cx="1440000" cy="2694453"/>
          </a:xfrm>
        </p:grpSpPr>
        <p:sp>
          <p:nvSpPr>
            <p:cNvPr id="8" name="Ellipse 7"/>
            <p:cNvSpPr/>
            <p:nvPr/>
          </p:nvSpPr>
          <p:spPr>
            <a:xfrm>
              <a:off x="1187784" y="2276872"/>
              <a:ext cx="1440000" cy="1440000"/>
            </a:xfrm>
            <a:prstGeom prst="ellipse">
              <a:avLst/>
            </a:prstGeom>
            <a:ln/>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fr-FR" sz="1400" dirty="0">
                  <a:solidFill>
                    <a:schemeClr val="tx1"/>
                  </a:solidFill>
                  <a:latin typeface="Arial" pitchFamily="34" charset="0"/>
                  <a:cs typeface="Arial" pitchFamily="34" charset="0"/>
                </a:rPr>
                <a:t>Contexte</a:t>
              </a:r>
            </a:p>
            <a:p>
              <a:pPr algn="ctr"/>
              <a:r>
                <a:rPr lang="fr-FR" sz="1400" dirty="0">
                  <a:solidFill>
                    <a:schemeClr val="tx1"/>
                  </a:solidFill>
                  <a:latin typeface="Arial" pitchFamily="34" charset="0"/>
                  <a:cs typeface="Arial" pitchFamily="34" charset="0"/>
                </a:rPr>
                <a:t>d’apprentissage</a:t>
              </a:r>
            </a:p>
            <a:p>
              <a:pPr algn="ctr"/>
              <a:r>
                <a:rPr lang="fr-FR" sz="1400" dirty="0">
                  <a:solidFill>
                    <a:schemeClr val="tx1"/>
                  </a:solidFill>
                  <a:latin typeface="Arial" pitchFamily="34" charset="0"/>
                  <a:cs typeface="Arial" pitchFamily="34" charset="0"/>
                </a:rPr>
                <a:t>qui a du sens</a:t>
              </a:r>
            </a:p>
            <a:p>
              <a:pPr algn="ctr"/>
              <a:r>
                <a:rPr lang="fr-FR" sz="1400" dirty="0">
                  <a:solidFill>
                    <a:schemeClr val="tx1"/>
                  </a:solidFill>
                  <a:latin typeface="Arial" pitchFamily="34" charset="0"/>
                  <a:cs typeface="Arial" pitchFamily="34" charset="0"/>
                </a:rPr>
                <a:t>pour l’élève</a:t>
              </a:r>
            </a:p>
          </p:txBody>
        </p:sp>
        <p:sp>
          <p:nvSpPr>
            <p:cNvPr id="12" name="Flèche vers le bas 11"/>
            <p:cNvSpPr/>
            <p:nvPr/>
          </p:nvSpPr>
          <p:spPr>
            <a:xfrm>
              <a:off x="1665468" y="1670651"/>
              <a:ext cx="484632" cy="540000"/>
            </a:xfrm>
            <a:prstGeom prst="downArrow">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3" name="Flèche vers le bas 12"/>
            <p:cNvSpPr/>
            <p:nvPr/>
          </p:nvSpPr>
          <p:spPr>
            <a:xfrm flipV="1">
              <a:off x="1667974" y="3825104"/>
              <a:ext cx="484632" cy="540000"/>
            </a:xfrm>
            <a:prstGeom prst="downArrow">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22" name="Groupe 21"/>
          <p:cNvGrpSpPr/>
          <p:nvPr/>
        </p:nvGrpSpPr>
        <p:grpSpPr>
          <a:xfrm>
            <a:off x="5220232" y="2276872"/>
            <a:ext cx="1440000" cy="1440000"/>
            <a:chOff x="5220232" y="2276872"/>
            <a:chExt cx="1440000" cy="1440000"/>
          </a:xfrm>
        </p:grpSpPr>
        <p:sp>
          <p:nvSpPr>
            <p:cNvPr id="10" name="Ellipse 9"/>
            <p:cNvSpPr/>
            <p:nvPr/>
          </p:nvSpPr>
          <p:spPr>
            <a:xfrm>
              <a:off x="5220232" y="2276872"/>
              <a:ext cx="1440000" cy="1440000"/>
            </a:xfrm>
            <a:prstGeom prst="ellipse">
              <a:avLst/>
            </a:prstGeom>
            <a:ln/>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fr-FR" sz="1400" dirty="0">
                  <a:solidFill>
                    <a:schemeClr val="tx1"/>
                  </a:solidFill>
                  <a:latin typeface="Arial" pitchFamily="34" charset="0"/>
                  <a:cs typeface="Arial" pitchFamily="34" charset="0"/>
                </a:rPr>
                <a:t>Structuration</a:t>
              </a:r>
            </a:p>
            <a:p>
              <a:pPr algn="ctr"/>
              <a:r>
                <a:rPr lang="fr-FR" sz="1400" dirty="0">
                  <a:solidFill>
                    <a:schemeClr val="tx1"/>
                  </a:solidFill>
                  <a:latin typeface="Arial" pitchFamily="34" charset="0"/>
                  <a:cs typeface="Arial" pitchFamily="34" charset="0"/>
                </a:rPr>
                <a:t>des</a:t>
              </a:r>
            </a:p>
            <a:p>
              <a:pPr algn="ctr"/>
              <a:r>
                <a:rPr lang="fr-FR" sz="1400" dirty="0">
                  <a:solidFill>
                    <a:schemeClr val="tx1"/>
                  </a:solidFill>
                  <a:latin typeface="Arial" pitchFamily="34" charset="0"/>
                  <a:cs typeface="Arial" pitchFamily="34" charset="0"/>
                </a:rPr>
                <a:t>savoirs</a:t>
              </a:r>
            </a:p>
          </p:txBody>
        </p:sp>
        <p:sp>
          <p:nvSpPr>
            <p:cNvPr id="14" name="Larme 13"/>
            <p:cNvSpPr/>
            <p:nvPr/>
          </p:nvSpPr>
          <p:spPr>
            <a:xfrm>
              <a:off x="6300192" y="2276912"/>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2</a:t>
              </a:r>
            </a:p>
          </p:txBody>
        </p:sp>
      </p:grpSp>
      <p:grpSp>
        <p:nvGrpSpPr>
          <p:cNvPr id="23" name="Groupe 22"/>
          <p:cNvGrpSpPr/>
          <p:nvPr/>
        </p:nvGrpSpPr>
        <p:grpSpPr>
          <a:xfrm>
            <a:off x="7236456" y="2268547"/>
            <a:ext cx="1440000" cy="1448325"/>
            <a:chOff x="7236456" y="2268547"/>
            <a:chExt cx="1440000" cy="1448325"/>
          </a:xfrm>
        </p:grpSpPr>
        <p:sp>
          <p:nvSpPr>
            <p:cNvPr id="11" name="Ellipse 10"/>
            <p:cNvSpPr/>
            <p:nvPr/>
          </p:nvSpPr>
          <p:spPr>
            <a:xfrm>
              <a:off x="7236456" y="2276872"/>
              <a:ext cx="1440000" cy="1440000"/>
            </a:xfrm>
            <a:prstGeom prst="ellipse">
              <a:avLst/>
            </a:prstGeom>
            <a:ln/>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fr-FR" sz="1400" dirty="0">
                  <a:solidFill>
                    <a:schemeClr val="tx1"/>
                  </a:solidFill>
                  <a:latin typeface="Arial" pitchFamily="34" charset="0"/>
                  <a:cs typeface="Arial" pitchFamily="34" charset="0"/>
                </a:rPr>
                <a:t>Evaluation</a:t>
              </a:r>
            </a:p>
          </p:txBody>
        </p:sp>
        <p:sp>
          <p:nvSpPr>
            <p:cNvPr id="15" name="Larme 14"/>
            <p:cNvSpPr/>
            <p:nvPr/>
          </p:nvSpPr>
          <p:spPr>
            <a:xfrm>
              <a:off x="8258649" y="2268547"/>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3</a:t>
              </a:r>
            </a:p>
          </p:txBody>
        </p:sp>
      </p:grpSp>
      <p:grpSp>
        <p:nvGrpSpPr>
          <p:cNvPr id="25" name="Groupe 24"/>
          <p:cNvGrpSpPr/>
          <p:nvPr/>
        </p:nvGrpSpPr>
        <p:grpSpPr>
          <a:xfrm>
            <a:off x="3204008" y="2276872"/>
            <a:ext cx="1440000" cy="1440000"/>
            <a:chOff x="3204008" y="2276872"/>
            <a:chExt cx="1440000" cy="1440000"/>
          </a:xfrm>
        </p:grpSpPr>
        <p:sp>
          <p:nvSpPr>
            <p:cNvPr id="9" name="Ellipse 8"/>
            <p:cNvSpPr/>
            <p:nvPr/>
          </p:nvSpPr>
          <p:spPr>
            <a:xfrm>
              <a:off x="3204008" y="2276872"/>
              <a:ext cx="1440000" cy="1440000"/>
            </a:xfrm>
            <a:prstGeom prst="ellipse">
              <a:avLst/>
            </a:prstGeom>
            <a:ln/>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fr-FR" sz="1400" dirty="0">
                  <a:solidFill>
                    <a:schemeClr val="tx1"/>
                  </a:solidFill>
                  <a:latin typeface="Arial" pitchFamily="34" charset="0"/>
                  <a:cs typeface="Arial" pitchFamily="34" charset="0"/>
                </a:rPr>
                <a:t>Activités</a:t>
              </a:r>
            </a:p>
            <a:p>
              <a:pPr algn="ctr"/>
              <a:r>
                <a:rPr lang="fr-FR" sz="1400" dirty="0">
                  <a:solidFill>
                    <a:schemeClr val="tx1"/>
                  </a:solidFill>
                  <a:latin typeface="Arial" pitchFamily="34" charset="0"/>
                  <a:cs typeface="Arial" pitchFamily="34" charset="0"/>
                </a:rPr>
                <a:t>pédagogiques</a:t>
              </a:r>
            </a:p>
          </p:txBody>
        </p:sp>
        <p:sp>
          <p:nvSpPr>
            <p:cNvPr id="16" name="Larme 15"/>
            <p:cNvSpPr/>
            <p:nvPr/>
          </p:nvSpPr>
          <p:spPr>
            <a:xfrm>
              <a:off x="4284008" y="2282540"/>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5</a:t>
              </a:r>
            </a:p>
          </p:txBody>
        </p:sp>
      </p:grpSp>
      <p:grpSp>
        <p:nvGrpSpPr>
          <p:cNvPr id="24" name="Groupe 23"/>
          <p:cNvGrpSpPr/>
          <p:nvPr/>
        </p:nvGrpSpPr>
        <p:grpSpPr>
          <a:xfrm>
            <a:off x="755576" y="4365104"/>
            <a:ext cx="2448432" cy="1368152"/>
            <a:chOff x="755576" y="4365104"/>
            <a:chExt cx="2448432" cy="1368152"/>
          </a:xfrm>
        </p:grpSpPr>
        <p:sp>
          <p:nvSpPr>
            <p:cNvPr id="7" name="Rectangle 6"/>
            <p:cNvSpPr/>
            <p:nvPr/>
          </p:nvSpPr>
          <p:spPr>
            <a:xfrm>
              <a:off x="755576" y="4437112"/>
              <a:ext cx="2304276" cy="129614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a:latin typeface="Arial" pitchFamily="34" charset="0"/>
                  <a:cs typeface="Arial" pitchFamily="34" charset="0"/>
                </a:rPr>
                <a:t>Proposition d’un centre d’intérêt et</a:t>
              </a:r>
            </a:p>
            <a:p>
              <a:pPr algn="ctr"/>
              <a:r>
                <a:rPr lang="fr-FR" sz="1200" dirty="0">
                  <a:latin typeface="Arial" pitchFamily="34" charset="0"/>
                  <a:cs typeface="Arial" pitchFamily="34" charset="0"/>
                </a:rPr>
                <a:t>d’une (ou plusieurs) problématique (s) prenant appui sur un thème et croisant les 3 dimensions.</a:t>
              </a:r>
            </a:p>
          </p:txBody>
        </p:sp>
        <p:sp>
          <p:nvSpPr>
            <p:cNvPr id="17" name="Larme 16"/>
            <p:cNvSpPr/>
            <p:nvPr/>
          </p:nvSpPr>
          <p:spPr>
            <a:xfrm>
              <a:off x="2844008" y="4365104"/>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4</a:t>
              </a:r>
            </a:p>
          </p:txBody>
        </p:sp>
      </p:grpSp>
      <p:sp>
        <p:nvSpPr>
          <p:cNvPr id="18" name="Virage 17"/>
          <p:cNvSpPr/>
          <p:nvPr/>
        </p:nvSpPr>
        <p:spPr>
          <a:xfrm rot="5400000">
            <a:off x="5158966" y="-802783"/>
            <a:ext cx="1058477" cy="4968393"/>
          </a:xfrm>
          <a:prstGeom prst="bentArrow">
            <a:avLst>
              <a:gd name="adj1" fmla="val 28101"/>
              <a:gd name="adj2" fmla="val 25000"/>
              <a:gd name="adj3" fmla="val 25000"/>
              <a:gd name="adj4" fmla="val 43750"/>
            </a:avLst>
          </a:prstGeom>
          <a:ln>
            <a:noFill/>
          </a:ln>
        </p:spPr>
        <p:style>
          <a:lnRef idx="1">
            <a:schemeClr val="accent5"/>
          </a:lnRef>
          <a:fillRef idx="2">
            <a:schemeClr val="accent5"/>
          </a:fillRef>
          <a:effectRef idx="1">
            <a:schemeClr val="accent5"/>
          </a:effectRef>
          <a:fontRef idx="minor">
            <a:schemeClr val="dk1"/>
          </a:fontRef>
        </p:style>
        <p:txBody>
          <a:bodyPr vert="vert270" lIns="36000" tIns="36000" rIns="36000" bIns="36000" rtlCol="0" anchor="t"/>
          <a:lstStyle/>
          <a:p>
            <a:pPr algn="ctr"/>
            <a:r>
              <a:rPr lang="fr-FR" sz="1400" dirty="0">
                <a:solidFill>
                  <a:schemeClr val="tx1"/>
                </a:solidFill>
                <a:latin typeface="Arial" pitchFamily="34" charset="0"/>
                <a:cs typeface="Arial" pitchFamily="34" charset="0"/>
              </a:rPr>
              <a:t>Intention pédagogique à priori</a:t>
            </a:r>
          </a:p>
        </p:txBody>
      </p:sp>
      <p:grpSp>
        <p:nvGrpSpPr>
          <p:cNvPr id="27" name="Groupe 26"/>
          <p:cNvGrpSpPr/>
          <p:nvPr/>
        </p:nvGrpSpPr>
        <p:grpSpPr>
          <a:xfrm>
            <a:off x="3774103" y="3933056"/>
            <a:ext cx="4326288" cy="1459905"/>
            <a:chOff x="3774103" y="3933056"/>
            <a:chExt cx="4326288" cy="1459905"/>
          </a:xfrm>
        </p:grpSpPr>
        <p:sp>
          <p:nvSpPr>
            <p:cNvPr id="20" name="Demi-tour 19"/>
            <p:cNvSpPr/>
            <p:nvPr/>
          </p:nvSpPr>
          <p:spPr>
            <a:xfrm rot="10800000">
              <a:off x="3774103" y="3933056"/>
              <a:ext cx="4326288" cy="1440160"/>
            </a:xfrm>
            <a:prstGeom prst="uturnArrow">
              <a:avLst/>
            </a:prstGeom>
            <a:ln>
              <a:noFill/>
            </a:ln>
          </p:spPr>
          <p:style>
            <a:lnRef idx="1">
              <a:schemeClr val="accent5"/>
            </a:lnRef>
            <a:fillRef idx="2">
              <a:schemeClr val="accent5"/>
            </a:fillRef>
            <a:effectRef idx="1">
              <a:schemeClr val="accent5"/>
            </a:effectRef>
            <a:fontRef idx="minor">
              <a:schemeClr val="dk1"/>
            </a:fontRef>
          </p:style>
          <p:txBody>
            <a:bodyPr vert="horz" rtlCol="0" anchor="ctr"/>
            <a:lstStyle/>
            <a:p>
              <a:pPr algn="ctr"/>
              <a:endParaRPr lang="fr-FR" dirty="0">
                <a:solidFill>
                  <a:schemeClr val="tx1"/>
                </a:solidFill>
              </a:endParaRPr>
            </a:p>
          </p:txBody>
        </p:sp>
        <p:sp>
          <p:nvSpPr>
            <p:cNvPr id="21" name="ZoneTexte 20"/>
            <p:cNvSpPr txBox="1"/>
            <p:nvPr/>
          </p:nvSpPr>
          <p:spPr>
            <a:xfrm>
              <a:off x="4683562" y="5085184"/>
              <a:ext cx="2949846" cy="307777"/>
            </a:xfrm>
            <a:prstGeom prst="rect">
              <a:avLst/>
            </a:prstGeom>
            <a:noFill/>
          </p:spPr>
          <p:txBody>
            <a:bodyPr wrap="none" rtlCol="0">
              <a:spAutoFit/>
            </a:bodyPr>
            <a:lstStyle/>
            <a:p>
              <a:r>
                <a:rPr lang="fr-FR" sz="1400" dirty="0">
                  <a:latin typeface="Arial" pitchFamily="34" charset="0"/>
                  <a:cs typeface="Arial" pitchFamily="34" charset="0"/>
                </a:rPr>
                <a:t>Réflexion pédagogique à posteriori</a:t>
              </a:r>
            </a:p>
          </p:txBody>
        </p:sp>
      </p:grpSp>
    </p:spTree>
    <p:extLst>
      <p:ext uri="{BB962C8B-B14F-4D97-AF65-F5344CB8AC3E}">
        <p14:creationId xmlns:p14="http://schemas.microsoft.com/office/powerpoint/2010/main" val="7938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737894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9 – Eléments à prendre en compte pour la rédaction des activités.</a:t>
            </a:r>
          </a:p>
        </p:txBody>
      </p:sp>
      <p:sp>
        <p:nvSpPr>
          <p:cNvPr id="3" name="Rectangle 2"/>
          <p:cNvSpPr/>
          <p:nvPr/>
        </p:nvSpPr>
        <p:spPr>
          <a:xfrm>
            <a:off x="683568" y="908720"/>
            <a:ext cx="7704856" cy="1415772"/>
          </a:xfrm>
          <a:prstGeom prst="rect">
            <a:avLst/>
          </a:prstGeom>
        </p:spPr>
        <p:txBody>
          <a:bodyPr wrap="square">
            <a:spAutoFit/>
          </a:bodyPr>
          <a:lstStyle/>
          <a:p>
            <a:pPr lvl="0"/>
            <a:r>
              <a:rPr lang="fr-FR" sz="1600" b="1" dirty="0">
                <a:solidFill>
                  <a:schemeClr val="tx2"/>
                </a:solidFill>
                <a:latin typeface="Arial" pitchFamily="34" charset="0"/>
                <a:cs typeface="Arial" pitchFamily="34" charset="0"/>
              </a:rPr>
              <a:t>Eléments structurants de la lettre de rentré :</a:t>
            </a:r>
          </a:p>
          <a:p>
            <a:pPr marL="742950" lvl="1" indent="-285750">
              <a:buFont typeface="Arial" pitchFamily="34" charset="0"/>
              <a:buChar char="•"/>
            </a:pPr>
            <a:r>
              <a:rPr lang="fr-FR" sz="1400" dirty="0">
                <a:latin typeface="Arial" pitchFamily="34" charset="0"/>
                <a:cs typeface="Arial" pitchFamily="34" charset="0"/>
              </a:rPr>
              <a:t>L’organisation spatiale des laboratoires en ilots. </a:t>
            </a:r>
          </a:p>
          <a:p>
            <a:pPr marL="742950" lvl="1" indent="-285750">
              <a:buFont typeface="Arial" pitchFamily="34" charset="0"/>
              <a:buChar char="•"/>
            </a:pPr>
            <a:r>
              <a:rPr lang="fr-FR" sz="1400" dirty="0">
                <a:latin typeface="Arial" pitchFamily="34" charset="0"/>
                <a:cs typeface="Arial" pitchFamily="34" charset="0"/>
              </a:rPr>
              <a:t>La progressivité des apprentissages avec la mise en œuvre d’un tableau de bord. </a:t>
            </a:r>
          </a:p>
          <a:p>
            <a:pPr marL="742950" lvl="1" indent="-285750">
              <a:buFont typeface="Arial" pitchFamily="34" charset="0"/>
              <a:buChar char="•"/>
            </a:pPr>
            <a:r>
              <a:rPr lang="fr-FR" sz="1400" dirty="0">
                <a:latin typeface="Arial" pitchFamily="34" charset="0"/>
                <a:cs typeface="Arial" pitchFamily="34" charset="0"/>
              </a:rPr>
              <a:t>La participation aux challenges académiques ou nationaux. </a:t>
            </a:r>
          </a:p>
          <a:p>
            <a:pPr marL="742950" lvl="1" indent="-285750">
              <a:buFont typeface="Arial" pitchFamily="34" charset="0"/>
              <a:buChar char="•"/>
            </a:pPr>
            <a:r>
              <a:rPr lang="fr-FR" sz="1400" dirty="0">
                <a:latin typeface="Arial" pitchFamily="34" charset="0"/>
                <a:cs typeface="Arial" pitchFamily="34" charset="0"/>
              </a:rPr>
              <a:t>Les activités manipulatoires. </a:t>
            </a:r>
          </a:p>
          <a:p>
            <a:pPr marL="742950" lvl="1" indent="-285750">
              <a:buFont typeface="Arial" pitchFamily="34" charset="0"/>
              <a:buChar char="•"/>
            </a:pPr>
            <a:r>
              <a:rPr lang="fr-FR" sz="1400" dirty="0">
                <a:latin typeface="Arial" pitchFamily="34" charset="0"/>
                <a:cs typeface="Arial" pitchFamily="34" charset="0"/>
              </a:rPr>
              <a:t>La structuration des connaissances en veillant à la bonne tenue des classeurs. </a:t>
            </a:r>
          </a:p>
        </p:txBody>
      </p:sp>
      <p:grpSp>
        <p:nvGrpSpPr>
          <p:cNvPr id="5" name="Groupe 4"/>
          <p:cNvGrpSpPr/>
          <p:nvPr/>
        </p:nvGrpSpPr>
        <p:grpSpPr>
          <a:xfrm>
            <a:off x="887810" y="2742879"/>
            <a:ext cx="6067662" cy="1200329"/>
            <a:chOff x="887810" y="2742879"/>
            <a:chExt cx="6067662" cy="1200329"/>
          </a:xfrm>
        </p:grpSpPr>
        <p:sp>
          <p:nvSpPr>
            <p:cNvPr id="4" name="ZoneTexte 3"/>
            <p:cNvSpPr txBox="1"/>
            <p:nvPr/>
          </p:nvSpPr>
          <p:spPr>
            <a:xfrm>
              <a:off x="2139730" y="2742879"/>
              <a:ext cx="4815742" cy="1200329"/>
            </a:xfrm>
            <a:prstGeom prst="rect">
              <a:avLst/>
            </a:prstGeom>
            <a:noFill/>
          </p:spPr>
          <p:txBody>
            <a:bodyPr wrap="none" rtlCol="0">
              <a:spAutoFit/>
            </a:bodyPr>
            <a:lstStyle/>
            <a:p>
              <a:r>
                <a:rPr lang="fr-FR" sz="1600" b="1" dirty="0">
                  <a:solidFill>
                    <a:schemeClr val="tx2"/>
                  </a:solidFill>
                  <a:latin typeface="Arial" pitchFamily="34" charset="0"/>
                  <a:cs typeface="Arial" pitchFamily="34" charset="0"/>
                </a:rPr>
                <a:t>Points de vigilance :</a:t>
              </a:r>
            </a:p>
            <a:p>
              <a:pPr marL="742950" lvl="1" indent="-285750">
                <a:buFont typeface="Arial" pitchFamily="34" charset="0"/>
                <a:buChar char="•"/>
              </a:pPr>
              <a:r>
                <a:rPr lang="fr-FR" sz="1400" dirty="0">
                  <a:latin typeface="Arial" pitchFamily="34" charset="0"/>
                  <a:cs typeface="Arial" pitchFamily="34" charset="0"/>
                </a:rPr>
                <a:t>Ne pas multiplier les concepts lors d’une séance.</a:t>
              </a:r>
            </a:p>
            <a:p>
              <a:pPr marL="742950" lvl="1" indent="-285750">
                <a:buFont typeface="Arial" pitchFamily="34" charset="0"/>
                <a:buChar char="•"/>
              </a:pPr>
              <a:r>
                <a:rPr lang="fr-FR" sz="1400" dirty="0">
                  <a:latin typeface="Arial" pitchFamily="34" charset="0"/>
                  <a:cs typeface="Arial" pitchFamily="34" charset="0"/>
                </a:rPr>
                <a:t>Préciser en quoi consiste l’apprentissage du jour.</a:t>
              </a:r>
            </a:p>
            <a:p>
              <a:pPr marL="742950" lvl="1" indent="-285750">
                <a:buFont typeface="Arial" pitchFamily="34" charset="0"/>
                <a:buChar char="•"/>
              </a:pPr>
              <a:r>
                <a:rPr lang="fr-FR" sz="1400" dirty="0">
                  <a:latin typeface="Arial" pitchFamily="34" charset="0"/>
                  <a:cs typeface="Arial" pitchFamily="34" charset="0"/>
                </a:rPr>
                <a:t>Attention aux implicites.</a:t>
              </a:r>
            </a:p>
            <a:p>
              <a:pPr marL="742950" lvl="1" indent="-285750">
                <a:buFont typeface="Arial" pitchFamily="34" charset="0"/>
                <a:buChar char="•"/>
              </a:pPr>
              <a:r>
                <a:rPr lang="fr-FR" sz="1400" dirty="0">
                  <a:latin typeface="Arial" pitchFamily="34" charset="0"/>
                  <a:cs typeface="Arial" pitchFamily="34" charset="0"/>
                </a:rPr>
                <a:t>Travailler les documents ressources.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10" y="2742879"/>
              <a:ext cx="988690" cy="86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7540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7007046"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10 – Principes de présentation des productions pédagogiques</a:t>
            </a:r>
          </a:p>
        </p:txBody>
      </p:sp>
      <p:sp>
        <p:nvSpPr>
          <p:cNvPr id="3" name="Rectangle 2"/>
          <p:cNvSpPr/>
          <p:nvPr/>
        </p:nvSpPr>
        <p:spPr>
          <a:xfrm>
            <a:off x="755576" y="1268760"/>
            <a:ext cx="1800200" cy="8640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a:latin typeface="Arial" pitchFamily="34" charset="0"/>
                <a:cs typeface="Arial" pitchFamily="34" charset="0"/>
              </a:rPr>
              <a:t>Fiche séquence</a:t>
            </a:r>
          </a:p>
        </p:txBody>
      </p:sp>
      <p:sp>
        <p:nvSpPr>
          <p:cNvPr id="4" name="Rectangle 3"/>
          <p:cNvSpPr/>
          <p:nvPr/>
        </p:nvSpPr>
        <p:spPr>
          <a:xfrm>
            <a:off x="755576" y="278092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Fiche séance 1</a:t>
            </a:r>
          </a:p>
        </p:txBody>
      </p:sp>
      <p:sp>
        <p:nvSpPr>
          <p:cNvPr id="5" name="Rectangle 4"/>
          <p:cNvSpPr/>
          <p:nvPr/>
        </p:nvSpPr>
        <p:spPr>
          <a:xfrm>
            <a:off x="2771800" y="278092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Fiche séance 2</a:t>
            </a:r>
          </a:p>
        </p:txBody>
      </p:sp>
      <p:sp>
        <p:nvSpPr>
          <p:cNvPr id="6" name="Rectangle 5"/>
          <p:cNvSpPr/>
          <p:nvPr/>
        </p:nvSpPr>
        <p:spPr>
          <a:xfrm>
            <a:off x="4788024" y="278092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Fiche séance 3</a:t>
            </a:r>
          </a:p>
        </p:txBody>
      </p:sp>
      <p:sp>
        <p:nvSpPr>
          <p:cNvPr id="7" name="Rectangle 6"/>
          <p:cNvSpPr/>
          <p:nvPr/>
        </p:nvSpPr>
        <p:spPr>
          <a:xfrm>
            <a:off x="6804248" y="278092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Fiche séance 4</a:t>
            </a:r>
          </a:p>
        </p:txBody>
      </p:sp>
      <p:sp>
        <p:nvSpPr>
          <p:cNvPr id="17" name="Flèche à angle droit 16"/>
          <p:cNvSpPr/>
          <p:nvPr/>
        </p:nvSpPr>
        <p:spPr>
          <a:xfrm flipV="1">
            <a:off x="2771800" y="1628800"/>
            <a:ext cx="2088232" cy="720080"/>
          </a:xfrm>
          <a:prstGeom prst="ben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18" name="Rectangle 17"/>
          <p:cNvSpPr/>
          <p:nvPr/>
        </p:nvSpPr>
        <p:spPr>
          <a:xfrm>
            <a:off x="755576" y="386104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Ressources séance 1</a:t>
            </a:r>
          </a:p>
        </p:txBody>
      </p:sp>
      <p:sp>
        <p:nvSpPr>
          <p:cNvPr id="19" name="Rectangle 18"/>
          <p:cNvSpPr/>
          <p:nvPr/>
        </p:nvSpPr>
        <p:spPr>
          <a:xfrm>
            <a:off x="2771800" y="386104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Ressources séance 2</a:t>
            </a:r>
          </a:p>
        </p:txBody>
      </p:sp>
      <p:sp>
        <p:nvSpPr>
          <p:cNvPr id="20" name="Rectangle 19"/>
          <p:cNvSpPr/>
          <p:nvPr/>
        </p:nvSpPr>
        <p:spPr>
          <a:xfrm>
            <a:off x="4811426" y="3903581"/>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Ressources séance 3</a:t>
            </a:r>
          </a:p>
        </p:txBody>
      </p:sp>
      <p:sp>
        <p:nvSpPr>
          <p:cNvPr id="21" name="Rectangle 20"/>
          <p:cNvSpPr/>
          <p:nvPr/>
        </p:nvSpPr>
        <p:spPr>
          <a:xfrm>
            <a:off x="6804248" y="3909851"/>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Ressources séance 4</a:t>
            </a:r>
          </a:p>
        </p:txBody>
      </p:sp>
      <p:sp>
        <p:nvSpPr>
          <p:cNvPr id="22" name="Rectangle à coins arrondis 21"/>
          <p:cNvSpPr/>
          <p:nvPr/>
        </p:nvSpPr>
        <p:spPr>
          <a:xfrm>
            <a:off x="611560" y="1124744"/>
            <a:ext cx="2088232" cy="4392488"/>
          </a:xfrm>
          <a:prstGeom prst="roundRect">
            <a:avLst>
              <a:gd name="adj" fmla="val 9478"/>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1600" dirty="0">
                <a:solidFill>
                  <a:schemeClr val="tx1"/>
                </a:solidFill>
                <a:latin typeface="Arial" pitchFamily="34" charset="0"/>
                <a:cs typeface="Arial" pitchFamily="34" charset="0"/>
              </a:rPr>
              <a:t>Ensemble présenté</a:t>
            </a:r>
          </a:p>
        </p:txBody>
      </p:sp>
      <p:sp>
        <p:nvSpPr>
          <p:cNvPr id="23" name="Rectangle à coins arrondis 22"/>
          <p:cNvSpPr/>
          <p:nvPr/>
        </p:nvSpPr>
        <p:spPr>
          <a:xfrm>
            <a:off x="467544" y="990020"/>
            <a:ext cx="8352928" cy="4671228"/>
          </a:xfrm>
          <a:prstGeom prst="roundRect">
            <a:avLst>
              <a:gd name="adj" fmla="val 575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600" dirty="0">
                <a:solidFill>
                  <a:schemeClr val="tx1"/>
                </a:solidFill>
                <a:latin typeface="Arial" pitchFamily="34" charset="0"/>
                <a:cs typeface="Arial" pitchFamily="34" charset="0"/>
              </a:rPr>
              <a:t>Ensemble mis à disposition</a:t>
            </a:r>
          </a:p>
        </p:txBody>
      </p:sp>
      <p:sp>
        <p:nvSpPr>
          <p:cNvPr id="9" name="ZoneTexte 8"/>
          <p:cNvSpPr txBox="1"/>
          <p:nvPr/>
        </p:nvSpPr>
        <p:spPr>
          <a:xfrm>
            <a:off x="2636888" y="5733256"/>
            <a:ext cx="4014240" cy="338554"/>
          </a:xfrm>
          <a:prstGeom prst="rect">
            <a:avLst/>
          </a:prstGeom>
          <a:noFill/>
        </p:spPr>
        <p:txBody>
          <a:bodyPr wrap="none" rtlCol="0">
            <a:spAutoFit/>
          </a:bodyPr>
          <a:lstStyle/>
          <a:p>
            <a:r>
              <a:rPr lang="fr-FR" sz="1600" b="1" dirty="0">
                <a:latin typeface="Arial" pitchFamily="34" charset="0"/>
                <a:cs typeface="Arial" pitchFamily="34" charset="0"/>
              </a:rPr>
              <a:t>Productions « élaborer une séquence »</a:t>
            </a:r>
          </a:p>
        </p:txBody>
      </p:sp>
    </p:spTree>
    <p:extLst>
      <p:ext uri="{BB962C8B-B14F-4D97-AF65-F5344CB8AC3E}">
        <p14:creationId xmlns:p14="http://schemas.microsoft.com/office/powerpoint/2010/main" val="321881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7007046"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10 – Principes de présentation des productions pédagogiques</a:t>
            </a:r>
          </a:p>
        </p:txBody>
      </p:sp>
      <p:sp>
        <p:nvSpPr>
          <p:cNvPr id="16" name="ZoneTexte 15"/>
          <p:cNvSpPr txBox="1"/>
          <p:nvPr/>
        </p:nvSpPr>
        <p:spPr>
          <a:xfrm>
            <a:off x="1836193" y="5445224"/>
            <a:ext cx="5615640" cy="338554"/>
          </a:xfrm>
          <a:prstGeom prst="rect">
            <a:avLst/>
          </a:prstGeom>
          <a:noFill/>
        </p:spPr>
        <p:txBody>
          <a:bodyPr wrap="none" rtlCol="0">
            <a:spAutoFit/>
          </a:bodyPr>
          <a:lstStyle/>
          <a:p>
            <a:pPr algn="ctr"/>
            <a:r>
              <a:rPr lang="fr-FR" sz="1600" b="1" dirty="0">
                <a:latin typeface="Arial" pitchFamily="34" charset="0"/>
                <a:cs typeface="Arial" pitchFamily="34" charset="0"/>
              </a:rPr>
              <a:t>Productions « piloter son enseignement sur le cycle 4 »</a:t>
            </a:r>
          </a:p>
        </p:txBody>
      </p:sp>
      <p:graphicFrame>
        <p:nvGraphicFramePr>
          <p:cNvPr id="9" name="Diagramme 8"/>
          <p:cNvGraphicFramePr/>
          <p:nvPr>
            <p:extLst>
              <p:ext uri="{D42A27DB-BD31-4B8C-83A1-F6EECF244321}">
                <p14:modId xmlns:p14="http://schemas.microsoft.com/office/powerpoint/2010/main" val="2952591541"/>
              </p:ext>
            </p:extLst>
          </p:nvPr>
        </p:nvGraphicFramePr>
        <p:xfrm>
          <a:off x="971600" y="1700808"/>
          <a:ext cx="74168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hevron 9"/>
          <p:cNvSpPr/>
          <p:nvPr/>
        </p:nvSpPr>
        <p:spPr>
          <a:xfrm>
            <a:off x="1187624" y="1196752"/>
            <a:ext cx="7056784" cy="504056"/>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solidFill>
                  <a:schemeClr val="tx1"/>
                </a:solidFill>
              </a:rPr>
              <a:t>Un concept identique qui traverse le cycle 4</a:t>
            </a:r>
          </a:p>
        </p:txBody>
      </p:sp>
    </p:spTree>
    <p:extLst>
      <p:ext uri="{BB962C8B-B14F-4D97-AF65-F5344CB8AC3E}">
        <p14:creationId xmlns:p14="http://schemas.microsoft.com/office/powerpoint/2010/main" val="21712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2198102"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11 – Les exemples</a:t>
            </a:r>
          </a:p>
        </p:txBody>
      </p:sp>
      <p:sp>
        <p:nvSpPr>
          <p:cNvPr id="3" name="ZoneTexte 2"/>
          <p:cNvSpPr txBox="1"/>
          <p:nvPr/>
        </p:nvSpPr>
        <p:spPr>
          <a:xfrm>
            <a:off x="755575" y="1124744"/>
            <a:ext cx="3169457" cy="646331"/>
          </a:xfrm>
          <a:prstGeom prst="rect">
            <a:avLst/>
          </a:prstGeom>
          <a:noFill/>
        </p:spPr>
        <p:txBody>
          <a:bodyPr wrap="none" rtlCol="0">
            <a:spAutoFit/>
          </a:bodyPr>
          <a:lstStyle/>
          <a:p>
            <a:r>
              <a:rPr lang="fr-FR" dirty="0"/>
              <a:t>Séquence : sécuriser un espace.</a:t>
            </a:r>
          </a:p>
          <a:p>
            <a:r>
              <a:rPr lang="fr-FR" dirty="0"/>
              <a:t>Cycle 4 – Niveau 4</a:t>
            </a:r>
            <a:r>
              <a:rPr lang="fr-FR" baseline="30000" dirty="0"/>
              <a:t>ème</a:t>
            </a:r>
            <a:r>
              <a:rPr lang="fr-FR" dirty="0"/>
              <a:t>.</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161336"/>
            <a:ext cx="609739" cy="609739"/>
          </a:xfrm>
          <a:prstGeom prst="rect">
            <a:avLst/>
          </a:prstGeom>
        </p:spPr>
      </p:pic>
      <p:sp>
        <p:nvSpPr>
          <p:cNvPr id="5" name="ZoneTexte 4"/>
          <p:cNvSpPr txBox="1"/>
          <p:nvPr/>
        </p:nvSpPr>
        <p:spPr>
          <a:xfrm>
            <a:off x="4368977" y="1978967"/>
            <a:ext cx="1447832" cy="307777"/>
          </a:xfrm>
          <a:prstGeom prst="rect">
            <a:avLst/>
          </a:prstGeom>
          <a:noFill/>
        </p:spPr>
        <p:txBody>
          <a:bodyPr wrap="none" rtlCol="0">
            <a:spAutoFit/>
          </a:bodyPr>
          <a:lstStyle/>
          <a:p>
            <a:pPr algn="ctr"/>
            <a:r>
              <a:rPr lang="fr-FR" sz="1400" dirty="0">
                <a:latin typeface="Arial" pitchFamily="34" charset="0"/>
                <a:cs typeface="Arial" pitchFamily="34" charset="0"/>
              </a:rPr>
              <a:t>Fiche séquence</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191" y="1151464"/>
            <a:ext cx="609739" cy="609739"/>
          </a:xfrm>
          <a:prstGeom prst="rect">
            <a:avLst/>
          </a:prstGeom>
        </p:spPr>
      </p:pic>
      <p:sp>
        <p:nvSpPr>
          <p:cNvPr id="7" name="ZoneTexte 6"/>
          <p:cNvSpPr txBox="1"/>
          <p:nvPr/>
        </p:nvSpPr>
        <p:spPr>
          <a:xfrm>
            <a:off x="5967531" y="1969095"/>
            <a:ext cx="1249060" cy="307777"/>
          </a:xfrm>
          <a:prstGeom prst="rect">
            <a:avLst/>
          </a:prstGeom>
          <a:noFill/>
        </p:spPr>
        <p:txBody>
          <a:bodyPr wrap="none" rtlCol="0">
            <a:spAutoFit/>
          </a:bodyPr>
          <a:lstStyle/>
          <a:p>
            <a:pPr algn="ctr"/>
            <a:r>
              <a:rPr lang="fr-FR" sz="1400" dirty="0">
                <a:latin typeface="Arial" pitchFamily="34" charset="0"/>
                <a:cs typeface="Arial" pitchFamily="34" charset="0"/>
              </a:rPr>
              <a:t>Fiche séance</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1335"/>
            <a:ext cx="609739" cy="609739"/>
          </a:xfrm>
          <a:prstGeom prst="rect">
            <a:avLst/>
          </a:prstGeom>
        </p:spPr>
      </p:pic>
      <p:sp>
        <p:nvSpPr>
          <p:cNvPr id="9" name="ZoneTexte 8"/>
          <p:cNvSpPr txBox="1"/>
          <p:nvPr/>
        </p:nvSpPr>
        <p:spPr>
          <a:xfrm>
            <a:off x="7558714" y="1969095"/>
            <a:ext cx="1130438" cy="307777"/>
          </a:xfrm>
          <a:prstGeom prst="rect">
            <a:avLst/>
          </a:prstGeom>
          <a:noFill/>
        </p:spPr>
        <p:txBody>
          <a:bodyPr wrap="none" rtlCol="0">
            <a:spAutoFit/>
          </a:bodyPr>
          <a:lstStyle/>
          <a:p>
            <a:pPr algn="ctr"/>
            <a:r>
              <a:rPr lang="fr-FR" sz="1400" dirty="0">
                <a:latin typeface="Arial" pitchFamily="34" charset="0"/>
                <a:cs typeface="Arial" pitchFamily="34" charset="0"/>
              </a:rPr>
              <a:t>Ressources</a:t>
            </a:r>
          </a:p>
        </p:txBody>
      </p:sp>
      <p:sp>
        <p:nvSpPr>
          <p:cNvPr id="10" name="ZoneTexte 9"/>
          <p:cNvSpPr txBox="1"/>
          <p:nvPr/>
        </p:nvSpPr>
        <p:spPr>
          <a:xfrm>
            <a:off x="755576" y="2627040"/>
            <a:ext cx="3169457" cy="646331"/>
          </a:xfrm>
          <a:prstGeom prst="rect">
            <a:avLst/>
          </a:prstGeom>
          <a:noFill/>
        </p:spPr>
        <p:txBody>
          <a:bodyPr wrap="none" rtlCol="0">
            <a:spAutoFit/>
          </a:bodyPr>
          <a:lstStyle/>
          <a:p>
            <a:r>
              <a:rPr lang="fr-FR" dirty="0"/>
              <a:t>Séquence : sécuriser un espace.</a:t>
            </a:r>
          </a:p>
          <a:p>
            <a:r>
              <a:rPr lang="fr-FR" dirty="0"/>
              <a:t>Cycle 4 – Niveau 4</a:t>
            </a:r>
            <a:r>
              <a:rPr lang="fr-FR" baseline="30000" dirty="0"/>
              <a:t>ème</a:t>
            </a:r>
            <a:r>
              <a:rPr lang="fr-FR" dirty="0"/>
              <a:t>.</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5" y="2663632"/>
            <a:ext cx="609739" cy="609739"/>
          </a:xfrm>
          <a:prstGeom prst="rect">
            <a:avLst/>
          </a:prstGeom>
        </p:spPr>
      </p:pic>
      <p:sp>
        <p:nvSpPr>
          <p:cNvPr id="12" name="ZoneTexte 11"/>
          <p:cNvSpPr txBox="1"/>
          <p:nvPr/>
        </p:nvSpPr>
        <p:spPr>
          <a:xfrm>
            <a:off x="4368978" y="3481263"/>
            <a:ext cx="1447832" cy="307777"/>
          </a:xfrm>
          <a:prstGeom prst="rect">
            <a:avLst/>
          </a:prstGeom>
          <a:noFill/>
        </p:spPr>
        <p:txBody>
          <a:bodyPr wrap="none" rtlCol="0">
            <a:spAutoFit/>
          </a:bodyPr>
          <a:lstStyle/>
          <a:p>
            <a:pPr algn="ctr"/>
            <a:r>
              <a:rPr lang="fr-FR" sz="1400" dirty="0">
                <a:latin typeface="Arial" pitchFamily="34" charset="0"/>
                <a:cs typeface="Arial" pitchFamily="34" charset="0"/>
              </a:rPr>
              <a:t>Fiche séquence</a:t>
            </a: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192" y="2653760"/>
            <a:ext cx="609739" cy="609739"/>
          </a:xfrm>
          <a:prstGeom prst="rect">
            <a:avLst/>
          </a:prstGeom>
        </p:spPr>
      </p:pic>
      <p:sp>
        <p:nvSpPr>
          <p:cNvPr id="14" name="ZoneTexte 13"/>
          <p:cNvSpPr txBox="1"/>
          <p:nvPr/>
        </p:nvSpPr>
        <p:spPr>
          <a:xfrm>
            <a:off x="5967532" y="3471391"/>
            <a:ext cx="1249060" cy="307777"/>
          </a:xfrm>
          <a:prstGeom prst="rect">
            <a:avLst/>
          </a:prstGeom>
          <a:noFill/>
        </p:spPr>
        <p:txBody>
          <a:bodyPr wrap="none" rtlCol="0">
            <a:spAutoFit/>
          </a:bodyPr>
          <a:lstStyle/>
          <a:p>
            <a:pPr algn="ctr"/>
            <a:r>
              <a:rPr lang="fr-FR" sz="1400" dirty="0">
                <a:latin typeface="Arial" pitchFamily="34" charset="0"/>
                <a:cs typeface="Arial" pitchFamily="34" charset="0"/>
              </a:rPr>
              <a:t>Fiche séance</a:t>
            </a: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1" y="2663631"/>
            <a:ext cx="609739" cy="609739"/>
          </a:xfrm>
          <a:prstGeom prst="rect">
            <a:avLst/>
          </a:prstGeom>
        </p:spPr>
      </p:pic>
      <p:sp>
        <p:nvSpPr>
          <p:cNvPr id="16" name="ZoneTexte 15"/>
          <p:cNvSpPr txBox="1"/>
          <p:nvPr/>
        </p:nvSpPr>
        <p:spPr>
          <a:xfrm>
            <a:off x="7558715" y="3471391"/>
            <a:ext cx="1130438" cy="307777"/>
          </a:xfrm>
          <a:prstGeom prst="rect">
            <a:avLst/>
          </a:prstGeom>
          <a:noFill/>
        </p:spPr>
        <p:txBody>
          <a:bodyPr wrap="none" rtlCol="0">
            <a:spAutoFit/>
          </a:bodyPr>
          <a:lstStyle/>
          <a:p>
            <a:pPr algn="ctr"/>
            <a:r>
              <a:rPr lang="fr-FR" sz="1400" dirty="0">
                <a:latin typeface="Arial" pitchFamily="34" charset="0"/>
                <a:cs typeface="Arial" pitchFamily="34" charset="0"/>
              </a:rPr>
              <a:t>Ressources</a:t>
            </a:r>
          </a:p>
        </p:txBody>
      </p:sp>
      <p:sp>
        <p:nvSpPr>
          <p:cNvPr id="17" name="ZoneTexte 16"/>
          <p:cNvSpPr txBox="1"/>
          <p:nvPr/>
        </p:nvSpPr>
        <p:spPr>
          <a:xfrm>
            <a:off x="755576" y="4211216"/>
            <a:ext cx="3169457" cy="646331"/>
          </a:xfrm>
          <a:prstGeom prst="rect">
            <a:avLst/>
          </a:prstGeom>
          <a:noFill/>
        </p:spPr>
        <p:txBody>
          <a:bodyPr wrap="none" rtlCol="0">
            <a:spAutoFit/>
          </a:bodyPr>
          <a:lstStyle/>
          <a:p>
            <a:r>
              <a:rPr lang="fr-FR" dirty="0"/>
              <a:t>Séquence : sécuriser un espace.</a:t>
            </a:r>
          </a:p>
          <a:p>
            <a:r>
              <a:rPr lang="fr-FR" dirty="0"/>
              <a:t>Cycle 4 – Niveau 4</a:t>
            </a:r>
            <a:r>
              <a:rPr lang="fr-FR" baseline="30000" dirty="0"/>
              <a:t>ème</a:t>
            </a:r>
            <a:r>
              <a:rPr lang="fr-FR" dirty="0"/>
              <a:t>.</a:t>
            </a: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5" y="4247808"/>
            <a:ext cx="609739" cy="609739"/>
          </a:xfrm>
          <a:prstGeom prst="rect">
            <a:avLst/>
          </a:prstGeom>
        </p:spPr>
      </p:pic>
      <p:sp>
        <p:nvSpPr>
          <p:cNvPr id="19" name="ZoneTexte 18"/>
          <p:cNvSpPr txBox="1"/>
          <p:nvPr/>
        </p:nvSpPr>
        <p:spPr>
          <a:xfrm>
            <a:off x="4368978" y="5065439"/>
            <a:ext cx="1447832" cy="307777"/>
          </a:xfrm>
          <a:prstGeom prst="rect">
            <a:avLst/>
          </a:prstGeom>
          <a:noFill/>
        </p:spPr>
        <p:txBody>
          <a:bodyPr wrap="none" rtlCol="0">
            <a:spAutoFit/>
          </a:bodyPr>
          <a:lstStyle/>
          <a:p>
            <a:pPr algn="ctr"/>
            <a:r>
              <a:rPr lang="fr-FR" sz="1400" dirty="0">
                <a:latin typeface="Arial" pitchFamily="34" charset="0"/>
                <a:cs typeface="Arial" pitchFamily="34" charset="0"/>
              </a:rPr>
              <a:t>Fiche séquence</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192" y="4237936"/>
            <a:ext cx="609739" cy="609739"/>
          </a:xfrm>
          <a:prstGeom prst="rect">
            <a:avLst/>
          </a:prstGeom>
        </p:spPr>
      </p:pic>
      <p:sp>
        <p:nvSpPr>
          <p:cNvPr id="21" name="ZoneTexte 20"/>
          <p:cNvSpPr txBox="1"/>
          <p:nvPr/>
        </p:nvSpPr>
        <p:spPr>
          <a:xfrm>
            <a:off x="5967532" y="5055567"/>
            <a:ext cx="1249060" cy="307777"/>
          </a:xfrm>
          <a:prstGeom prst="rect">
            <a:avLst/>
          </a:prstGeom>
          <a:noFill/>
        </p:spPr>
        <p:txBody>
          <a:bodyPr wrap="none" rtlCol="0">
            <a:spAutoFit/>
          </a:bodyPr>
          <a:lstStyle/>
          <a:p>
            <a:pPr algn="ctr"/>
            <a:r>
              <a:rPr lang="fr-FR" sz="1400" dirty="0">
                <a:latin typeface="Arial" pitchFamily="34" charset="0"/>
                <a:cs typeface="Arial" pitchFamily="34" charset="0"/>
              </a:rPr>
              <a:t>Fiche séance</a:t>
            </a:r>
          </a:p>
        </p:txBody>
      </p:sp>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1" y="4247807"/>
            <a:ext cx="609739" cy="609739"/>
          </a:xfrm>
          <a:prstGeom prst="rect">
            <a:avLst/>
          </a:prstGeom>
        </p:spPr>
      </p:pic>
      <p:sp>
        <p:nvSpPr>
          <p:cNvPr id="23" name="ZoneTexte 22"/>
          <p:cNvSpPr txBox="1"/>
          <p:nvPr/>
        </p:nvSpPr>
        <p:spPr>
          <a:xfrm>
            <a:off x="7558715" y="5055567"/>
            <a:ext cx="1130438" cy="307777"/>
          </a:xfrm>
          <a:prstGeom prst="rect">
            <a:avLst/>
          </a:prstGeom>
          <a:noFill/>
        </p:spPr>
        <p:txBody>
          <a:bodyPr wrap="none" rtlCol="0">
            <a:spAutoFit/>
          </a:bodyPr>
          <a:lstStyle/>
          <a:p>
            <a:pPr algn="ctr"/>
            <a:r>
              <a:rPr lang="fr-FR" sz="1400" dirty="0">
                <a:latin typeface="Arial" pitchFamily="34" charset="0"/>
                <a:cs typeface="Arial" pitchFamily="34" charset="0"/>
              </a:rPr>
              <a:t>Ressources</a:t>
            </a:r>
          </a:p>
        </p:txBody>
      </p:sp>
    </p:spTree>
    <p:extLst>
      <p:ext uri="{BB962C8B-B14F-4D97-AF65-F5344CB8AC3E}">
        <p14:creationId xmlns:p14="http://schemas.microsoft.com/office/powerpoint/2010/main" val="418542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988840"/>
            <a:ext cx="8138766" cy="954107"/>
          </a:xfrm>
          <a:prstGeom prst="rect">
            <a:avLst/>
          </a:prstGeom>
          <a:noFill/>
        </p:spPr>
        <p:txBody>
          <a:bodyPr wrap="none" rtlCol="0">
            <a:spAutoFit/>
          </a:bodyPr>
          <a:lstStyle/>
          <a:p>
            <a:r>
              <a:rPr lang="fr-FR" sz="2400" i="1" dirty="0">
                <a:latin typeface="Arial" pitchFamily="34" charset="0"/>
                <a:cs typeface="Arial" pitchFamily="34" charset="0"/>
              </a:rPr>
              <a:t>On ne perd pas de temps lorsque l’on aiguise ses outils…</a:t>
            </a:r>
          </a:p>
          <a:p>
            <a:endParaRPr lang="fr-FR" dirty="0">
              <a:latin typeface="Arial" pitchFamily="34" charset="0"/>
              <a:cs typeface="Arial" pitchFamily="34" charset="0"/>
            </a:endParaRPr>
          </a:p>
          <a:p>
            <a:pPr algn="r"/>
            <a:r>
              <a:rPr lang="fr-FR" sz="1400" dirty="0">
                <a:latin typeface="Arial" pitchFamily="34" charset="0"/>
                <a:cs typeface="Arial" pitchFamily="34" charset="0"/>
              </a:rPr>
              <a:t>Proverbe populaire</a:t>
            </a:r>
          </a:p>
        </p:txBody>
      </p:sp>
    </p:spTree>
    <p:extLst>
      <p:ext uri="{BB962C8B-B14F-4D97-AF65-F5344CB8AC3E}">
        <p14:creationId xmlns:p14="http://schemas.microsoft.com/office/powerpoint/2010/main" val="84249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76672"/>
            <a:ext cx="7455887" cy="3693319"/>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Plan de la formation :</a:t>
            </a:r>
          </a:p>
          <a:p>
            <a:endParaRPr lang="fr-FR" dirty="0">
              <a:latin typeface="Arial" pitchFamily="34" charset="0"/>
              <a:cs typeface="Arial" pitchFamily="34" charset="0"/>
            </a:endParaRPr>
          </a:p>
          <a:p>
            <a:pPr marL="342900" indent="-342900">
              <a:buFont typeface="+mj-lt"/>
              <a:buAutoNum type="arabicPeriod"/>
            </a:pPr>
            <a:r>
              <a:rPr lang="fr-FR" dirty="0">
                <a:latin typeface="Arial" pitchFamily="34" charset="0"/>
                <a:cs typeface="Arial" pitchFamily="34" charset="0"/>
              </a:rPr>
              <a:t>La formation disciplinaire en 2015 – 2016.</a:t>
            </a:r>
          </a:p>
          <a:p>
            <a:pPr marL="342900" indent="-342900">
              <a:buFont typeface="+mj-lt"/>
              <a:buAutoNum type="arabicPeriod"/>
            </a:pPr>
            <a:r>
              <a:rPr lang="fr-FR" dirty="0">
                <a:latin typeface="Arial" pitchFamily="34" charset="0"/>
                <a:cs typeface="Arial" pitchFamily="34" charset="0"/>
              </a:rPr>
              <a:t>La formation disciplinaire pour les années à venir. </a:t>
            </a:r>
          </a:p>
          <a:p>
            <a:pPr marL="342900" indent="-342900">
              <a:buFont typeface="+mj-lt"/>
              <a:buAutoNum type="arabicPeriod"/>
            </a:pPr>
            <a:r>
              <a:rPr lang="fr-FR" dirty="0">
                <a:latin typeface="Arial" pitchFamily="34" charset="0"/>
                <a:cs typeface="Arial" pitchFamily="34" charset="0"/>
              </a:rPr>
              <a:t>Présentation du nouveau contexte – cycle 3.</a:t>
            </a:r>
          </a:p>
          <a:p>
            <a:pPr marL="342900" indent="-342900">
              <a:buFont typeface="+mj-lt"/>
              <a:buAutoNum type="arabicPeriod"/>
            </a:pPr>
            <a:r>
              <a:rPr lang="fr-FR" dirty="0">
                <a:latin typeface="Arial" pitchFamily="34" charset="0"/>
                <a:cs typeface="Arial" pitchFamily="34" charset="0"/>
              </a:rPr>
              <a:t>Présentation du nouveau contexte – cycle 4.</a:t>
            </a:r>
          </a:p>
          <a:p>
            <a:pPr marL="342900" indent="-342900">
              <a:buFont typeface="+mj-lt"/>
              <a:buAutoNum type="arabicPeriod"/>
            </a:pPr>
            <a:r>
              <a:rPr lang="fr-FR" dirty="0">
                <a:latin typeface="Arial" pitchFamily="34" charset="0"/>
                <a:cs typeface="Arial" pitchFamily="34" charset="0"/>
              </a:rPr>
              <a:t>Du programme au curriculum…</a:t>
            </a:r>
          </a:p>
          <a:p>
            <a:pPr marL="342900" indent="-342900">
              <a:buFont typeface="+mj-lt"/>
              <a:buAutoNum type="arabicPeriod"/>
            </a:pPr>
            <a:r>
              <a:rPr lang="fr-FR" dirty="0">
                <a:latin typeface="Arial" pitchFamily="34" charset="0"/>
                <a:cs typeface="Arial" pitchFamily="34" charset="0"/>
              </a:rPr>
              <a:t>Principes directeurs du curriculum de technologie.</a:t>
            </a:r>
          </a:p>
          <a:p>
            <a:pPr marL="342900" indent="-342900">
              <a:buFont typeface="+mj-lt"/>
              <a:buAutoNum type="arabicPeriod"/>
            </a:pPr>
            <a:r>
              <a:rPr lang="fr-FR" dirty="0">
                <a:latin typeface="Arial" pitchFamily="34" charset="0"/>
                <a:cs typeface="Arial" pitchFamily="34" charset="0"/>
              </a:rPr>
              <a:t>Les outils pour piloter son action pédagogique.</a:t>
            </a:r>
          </a:p>
          <a:p>
            <a:pPr marL="342900" indent="-342900">
              <a:buFont typeface="+mj-lt"/>
              <a:buAutoNum type="arabicPeriod"/>
            </a:pPr>
            <a:r>
              <a:rPr lang="fr-FR" dirty="0">
                <a:latin typeface="Arial" pitchFamily="34" charset="0"/>
                <a:cs typeface="Arial" pitchFamily="34" charset="0"/>
              </a:rPr>
              <a:t>Méthodologie pour la construction d’une séquence pédagogique.</a:t>
            </a:r>
          </a:p>
          <a:p>
            <a:pPr marL="342900" indent="-342900">
              <a:buFont typeface="+mj-lt"/>
              <a:buAutoNum type="arabicPeriod"/>
            </a:pPr>
            <a:r>
              <a:rPr lang="fr-FR" dirty="0">
                <a:latin typeface="Arial" pitchFamily="34" charset="0"/>
                <a:cs typeface="Arial" pitchFamily="34" charset="0"/>
              </a:rPr>
              <a:t>Eléments à prendre en compte pour la rédaction des activités.</a:t>
            </a:r>
          </a:p>
          <a:p>
            <a:pPr marL="342900" indent="-342900">
              <a:buFont typeface="+mj-lt"/>
              <a:buAutoNum type="arabicPeriod"/>
            </a:pPr>
            <a:r>
              <a:rPr lang="fr-FR" dirty="0">
                <a:latin typeface="Arial" pitchFamily="34" charset="0"/>
                <a:cs typeface="Arial" pitchFamily="34" charset="0"/>
              </a:rPr>
              <a:t>Principe retenu pour la présentation des productions pédagogiques.</a:t>
            </a:r>
          </a:p>
          <a:p>
            <a:pPr marL="342900" indent="-342900">
              <a:buFont typeface="+mj-lt"/>
              <a:buAutoNum type="arabicPeriod"/>
            </a:pPr>
            <a:r>
              <a:rPr lang="fr-FR" dirty="0">
                <a:latin typeface="Arial" pitchFamily="34" charset="0"/>
                <a:cs typeface="Arial" pitchFamily="34" charset="0"/>
              </a:rPr>
              <a:t>Quelques exemples… </a:t>
            </a:r>
          </a:p>
        </p:txBody>
      </p:sp>
    </p:spTree>
    <p:extLst>
      <p:ext uri="{BB962C8B-B14F-4D97-AF65-F5344CB8AC3E}">
        <p14:creationId xmlns:p14="http://schemas.microsoft.com/office/powerpoint/2010/main" val="289144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00649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1 – La formation disciplinaire en 2015 - 2016</a:t>
            </a:r>
          </a:p>
        </p:txBody>
      </p:sp>
      <p:sp>
        <p:nvSpPr>
          <p:cNvPr id="3" name="ZoneTexte 2"/>
          <p:cNvSpPr txBox="1"/>
          <p:nvPr/>
        </p:nvSpPr>
        <p:spPr>
          <a:xfrm>
            <a:off x="683568" y="764704"/>
            <a:ext cx="6739345" cy="338554"/>
          </a:xfrm>
          <a:prstGeom prst="rect">
            <a:avLst/>
          </a:prstGeom>
          <a:noFill/>
        </p:spPr>
        <p:txBody>
          <a:bodyPr wrap="none" rtlCol="0">
            <a:spAutoFit/>
          </a:bodyPr>
          <a:lstStyle/>
          <a:p>
            <a:r>
              <a:rPr lang="fr-FR" sz="1600" dirty="0">
                <a:latin typeface="Arial" pitchFamily="34" charset="0"/>
                <a:cs typeface="Arial" pitchFamily="34" charset="0"/>
              </a:rPr>
              <a:t>La formation disciplinaire en technologie est articulée en deux modules :</a:t>
            </a:r>
          </a:p>
        </p:txBody>
      </p:sp>
      <p:sp>
        <p:nvSpPr>
          <p:cNvPr id="4" name="ZoneTexte 3"/>
          <p:cNvSpPr txBox="1"/>
          <p:nvPr/>
        </p:nvSpPr>
        <p:spPr>
          <a:xfrm>
            <a:off x="683568" y="3861048"/>
            <a:ext cx="7920880" cy="584775"/>
          </a:xfrm>
          <a:prstGeom prst="rect">
            <a:avLst/>
          </a:prstGeom>
          <a:noFill/>
        </p:spPr>
        <p:txBody>
          <a:bodyPr wrap="square" rtlCol="0">
            <a:spAutoFit/>
          </a:bodyPr>
          <a:lstStyle/>
          <a:p>
            <a:r>
              <a:rPr lang="fr-FR" sz="1600" dirty="0">
                <a:latin typeface="Arial" pitchFamily="34" charset="0"/>
                <a:cs typeface="Arial" pitchFamily="34" charset="0"/>
              </a:rPr>
              <a:t>Les deux modules sont déclinés sous la forme d’un présentiel mais seront également accessibles sur la plate-forme magistère.</a:t>
            </a:r>
          </a:p>
        </p:txBody>
      </p:sp>
      <p:sp>
        <p:nvSpPr>
          <p:cNvPr id="5" name="ZoneTexte 4"/>
          <p:cNvSpPr txBox="1"/>
          <p:nvPr/>
        </p:nvSpPr>
        <p:spPr>
          <a:xfrm>
            <a:off x="683568" y="4653136"/>
            <a:ext cx="7776864" cy="830997"/>
          </a:xfrm>
          <a:prstGeom prst="rect">
            <a:avLst/>
          </a:prstGeom>
          <a:noFill/>
        </p:spPr>
        <p:txBody>
          <a:bodyPr wrap="square" rtlCol="0">
            <a:spAutoFit/>
          </a:bodyPr>
          <a:lstStyle/>
          <a:p>
            <a:r>
              <a:rPr lang="fr-FR" sz="1600" dirty="0">
                <a:latin typeface="Arial" pitchFamily="34" charset="0"/>
                <a:cs typeface="Arial" pitchFamily="34" charset="0"/>
              </a:rPr>
              <a:t>En complément, un groupe de professeurs se charge d’écrire des fiches de connaissances qui précisent les savoirs abordés et devant être maitrisés par les élèves et qui indiquent les niveaux d’approfondissement préconisés.</a:t>
            </a:r>
          </a:p>
        </p:txBody>
      </p:sp>
      <p:graphicFrame>
        <p:nvGraphicFramePr>
          <p:cNvPr id="6" name="Tableau 5"/>
          <p:cNvGraphicFramePr>
            <a:graphicFrameLocks noGrp="1"/>
          </p:cNvGraphicFramePr>
          <p:nvPr>
            <p:extLst>
              <p:ext uri="{D42A27DB-BD31-4B8C-83A1-F6EECF244321}">
                <p14:modId xmlns:p14="http://schemas.microsoft.com/office/powerpoint/2010/main" val="3252950807"/>
              </p:ext>
            </p:extLst>
          </p:nvPr>
        </p:nvGraphicFramePr>
        <p:xfrm>
          <a:off x="755576" y="1340768"/>
          <a:ext cx="7704856" cy="2133600"/>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70840">
                <a:tc>
                  <a:txBody>
                    <a:bodyPr/>
                    <a:lstStyle/>
                    <a:p>
                      <a:r>
                        <a:rPr lang="fr-FR" sz="1600" dirty="0">
                          <a:solidFill>
                            <a:schemeClr val="bg1"/>
                          </a:solidFill>
                          <a:latin typeface="Arial" pitchFamily="34" charset="0"/>
                          <a:cs typeface="Arial" pitchFamily="34" charset="0"/>
                        </a:rPr>
                        <a:t>Module 1 : piloter son enseignement sur le cycle 4</a:t>
                      </a:r>
                    </a:p>
                  </a:txBody>
                  <a:tcPr/>
                </a:tc>
                <a:tc>
                  <a:txBody>
                    <a:bodyPr/>
                    <a:lstStyle/>
                    <a:p>
                      <a:r>
                        <a:rPr lang="fr-FR" sz="1600" dirty="0">
                          <a:solidFill>
                            <a:schemeClr val="bg1"/>
                          </a:solidFill>
                          <a:latin typeface="Arial" pitchFamily="34" charset="0"/>
                          <a:cs typeface="Arial" pitchFamily="34" charset="0"/>
                        </a:rPr>
                        <a:t>Module 2 : élaborer une séquence pédagogique</a:t>
                      </a:r>
                    </a:p>
                  </a:txBody>
                  <a:tcPr/>
                </a:tc>
                <a:extLst>
                  <a:ext uri="{0D108BD9-81ED-4DB2-BD59-A6C34878D82A}">
                    <a16:rowId xmlns:a16="http://schemas.microsoft.com/office/drawing/2014/main" val="10000"/>
                  </a:ext>
                </a:extLst>
              </a:tr>
              <a:tr h="370840">
                <a:tc>
                  <a:txBody>
                    <a:bodyPr/>
                    <a:lstStyle/>
                    <a:p>
                      <a:r>
                        <a:rPr lang="fr-FR" sz="1600" dirty="0">
                          <a:latin typeface="Arial" pitchFamily="34" charset="0"/>
                          <a:cs typeface="Arial" pitchFamily="34" charset="0"/>
                        </a:rPr>
                        <a:t>Des exemples :</a:t>
                      </a:r>
                    </a:p>
                    <a:p>
                      <a:endParaRPr lang="fr-FR" sz="1600" dirty="0">
                        <a:latin typeface="Arial" pitchFamily="34" charset="0"/>
                        <a:cs typeface="Arial" pitchFamily="34" charset="0"/>
                      </a:endParaRPr>
                    </a:p>
                    <a:p>
                      <a:r>
                        <a:rPr lang="fr-FR" sz="1600" dirty="0">
                          <a:latin typeface="Arial" pitchFamily="34" charset="0"/>
                          <a:cs typeface="Arial" pitchFamily="34" charset="0"/>
                        </a:rPr>
                        <a:t>Une même notion abordée sur les 3 années du cycle 4 en spécifiant les niveaux d’acquisition et en indiquant les fiches connaissances associées.</a:t>
                      </a:r>
                    </a:p>
                  </a:txBody>
                  <a:tcPr/>
                </a:tc>
                <a:tc>
                  <a:txBody>
                    <a:bodyPr/>
                    <a:lstStyle/>
                    <a:p>
                      <a:r>
                        <a:rPr lang="fr-FR" sz="1600" dirty="0">
                          <a:latin typeface="Arial" pitchFamily="34" charset="0"/>
                          <a:cs typeface="Arial" pitchFamily="34" charset="0"/>
                        </a:rPr>
                        <a:t>Des exemples :</a:t>
                      </a:r>
                    </a:p>
                    <a:p>
                      <a:endParaRPr lang="fr-FR" sz="1600" dirty="0">
                        <a:latin typeface="Arial" pitchFamily="34" charset="0"/>
                        <a:cs typeface="Arial" pitchFamily="34" charset="0"/>
                      </a:endParaRPr>
                    </a:p>
                    <a:p>
                      <a:r>
                        <a:rPr lang="fr-FR" sz="1600" dirty="0">
                          <a:latin typeface="Arial" pitchFamily="34" charset="0"/>
                          <a:cs typeface="Arial" pitchFamily="34" charset="0"/>
                        </a:rPr>
                        <a:t>Une séquence pédagogique complète portant sur un centre d’intérêt sur un niveau donné.</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30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00677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2 – La formation disciplinaire pour les années à venir</a:t>
            </a:r>
          </a:p>
        </p:txBody>
      </p:sp>
      <p:sp>
        <p:nvSpPr>
          <p:cNvPr id="3" name="ZoneTexte 2"/>
          <p:cNvSpPr txBox="1"/>
          <p:nvPr/>
        </p:nvSpPr>
        <p:spPr>
          <a:xfrm>
            <a:off x="683568" y="836712"/>
            <a:ext cx="7920880" cy="646331"/>
          </a:xfrm>
          <a:prstGeom prst="rect">
            <a:avLst/>
          </a:prstGeom>
          <a:noFill/>
        </p:spPr>
        <p:txBody>
          <a:bodyPr wrap="square" rtlCol="0">
            <a:spAutoFit/>
          </a:bodyPr>
          <a:lstStyle/>
          <a:p>
            <a:r>
              <a:rPr lang="fr-FR" dirty="0">
                <a:latin typeface="Arial" pitchFamily="34" charset="0"/>
                <a:cs typeface="Arial" pitchFamily="34" charset="0"/>
              </a:rPr>
              <a:t>Pour les années à venir, la formation disciplinaire en technologie sera organisée de la manière suivantes (acté pour 2016_2017) :</a:t>
            </a:r>
          </a:p>
        </p:txBody>
      </p:sp>
      <p:sp>
        <p:nvSpPr>
          <p:cNvPr id="4" name="ZoneTexte 3"/>
          <p:cNvSpPr txBox="1"/>
          <p:nvPr/>
        </p:nvSpPr>
        <p:spPr>
          <a:xfrm>
            <a:off x="683568" y="1628800"/>
            <a:ext cx="7920880" cy="2031325"/>
          </a:xfrm>
          <a:prstGeom prst="rect">
            <a:avLst/>
          </a:prstGeom>
          <a:noFill/>
        </p:spPr>
        <p:txBody>
          <a:bodyPr wrap="square" rtlCol="0">
            <a:spAutoFit/>
          </a:bodyPr>
          <a:lstStyle/>
          <a:p>
            <a:r>
              <a:rPr lang="fr-FR" b="1" dirty="0">
                <a:solidFill>
                  <a:schemeClr val="accent6"/>
                </a:solidFill>
                <a:latin typeface="Arial" pitchFamily="34" charset="0"/>
                <a:cs typeface="Arial" pitchFamily="34" charset="0"/>
              </a:rPr>
              <a:t>Une formation territoriale de proximité :</a:t>
            </a:r>
          </a:p>
          <a:p>
            <a:pPr marL="285750" indent="-285750">
              <a:buFont typeface="Arial" pitchFamily="34" charset="0"/>
              <a:buChar char="•"/>
            </a:pPr>
            <a:r>
              <a:rPr lang="fr-FR" dirty="0">
                <a:latin typeface="Arial" pitchFamily="34" charset="0"/>
                <a:cs typeface="Arial" pitchFamily="34" charset="0"/>
              </a:rPr>
              <a:t>4 journées (lundi, mardi, jeudi vendredi) organisées dans des </a:t>
            </a:r>
            <a:r>
              <a:rPr lang="fr-FR" dirty="0">
                <a:solidFill>
                  <a:schemeClr val="tx2"/>
                </a:solidFill>
                <a:latin typeface="Arial" pitchFamily="34" charset="0"/>
                <a:cs typeface="Arial" pitchFamily="34" charset="0"/>
              </a:rPr>
              <a:t>Collèges Ressources en Technologie</a:t>
            </a:r>
            <a:r>
              <a:rPr lang="fr-FR" dirty="0">
                <a:latin typeface="Arial" pitchFamily="34" charset="0"/>
                <a:cs typeface="Arial" pitchFamily="34" charset="0"/>
              </a:rPr>
              <a:t> et animées par des professeurs ressources.</a:t>
            </a:r>
          </a:p>
          <a:p>
            <a:pPr marL="285750" indent="-285750">
              <a:buFont typeface="Arial" pitchFamily="34" charset="0"/>
              <a:buChar char="•"/>
            </a:pPr>
            <a:r>
              <a:rPr lang="fr-FR" dirty="0">
                <a:latin typeface="Arial" pitchFamily="34" charset="0"/>
                <a:cs typeface="Arial" pitchFamily="34" charset="0"/>
              </a:rPr>
              <a:t>Un thème arrêté par l’inspection pédagogique régionale relevant des priorités nationales (une à deux journées).</a:t>
            </a:r>
          </a:p>
          <a:p>
            <a:pPr marL="285750" indent="-285750">
              <a:buFont typeface="Arial" pitchFamily="34" charset="0"/>
              <a:buChar char="•"/>
            </a:pPr>
            <a:r>
              <a:rPr lang="fr-FR" dirty="0">
                <a:latin typeface="Arial" pitchFamily="34" charset="0"/>
                <a:cs typeface="Arial" pitchFamily="34" charset="0"/>
              </a:rPr>
              <a:t>Des thèmes demandés par les professeurs pour répondre au plus près des besoins (4 à 6 demi-journées).</a:t>
            </a:r>
          </a:p>
        </p:txBody>
      </p:sp>
      <p:sp>
        <p:nvSpPr>
          <p:cNvPr id="5" name="ZoneTexte 4"/>
          <p:cNvSpPr txBox="1"/>
          <p:nvPr/>
        </p:nvSpPr>
        <p:spPr>
          <a:xfrm>
            <a:off x="683568" y="3862789"/>
            <a:ext cx="7920880" cy="646331"/>
          </a:xfrm>
          <a:prstGeom prst="rect">
            <a:avLst/>
          </a:prstGeom>
          <a:noFill/>
        </p:spPr>
        <p:txBody>
          <a:bodyPr wrap="square" rtlCol="0">
            <a:spAutoFit/>
          </a:bodyPr>
          <a:lstStyle/>
          <a:p>
            <a:r>
              <a:rPr lang="fr-FR" b="1" dirty="0">
                <a:solidFill>
                  <a:schemeClr val="accent6"/>
                </a:solidFill>
                <a:latin typeface="Arial" pitchFamily="34" charset="0"/>
                <a:cs typeface="Arial" pitchFamily="34" charset="0"/>
              </a:rPr>
              <a:t>Une formation Ouverte A Distance :</a:t>
            </a:r>
          </a:p>
          <a:p>
            <a:r>
              <a:rPr lang="fr-FR" dirty="0">
                <a:latin typeface="Arial" pitchFamily="34" charset="0"/>
                <a:cs typeface="Arial" pitchFamily="34" charset="0"/>
              </a:rPr>
              <a:t>Des modules de formation avec un tutorat distant.</a:t>
            </a:r>
          </a:p>
        </p:txBody>
      </p:sp>
      <p:sp>
        <p:nvSpPr>
          <p:cNvPr id="6" name="ZoneTexte 5"/>
          <p:cNvSpPr txBox="1"/>
          <p:nvPr/>
        </p:nvSpPr>
        <p:spPr>
          <a:xfrm>
            <a:off x="683568" y="4798893"/>
            <a:ext cx="7920880" cy="646331"/>
          </a:xfrm>
          <a:prstGeom prst="rect">
            <a:avLst/>
          </a:prstGeom>
          <a:noFill/>
        </p:spPr>
        <p:txBody>
          <a:bodyPr wrap="square" rtlCol="0">
            <a:spAutoFit/>
          </a:bodyPr>
          <a:lstStyle/>
          <a:p>
            <a:r>
              <a:rPr lang="fr-FR" b="1" dirty="0">
                <a:solidFill>
                  <a:schemeClr val="accent6"/>
                </a:solidFill>
                <a:latin typeface="Arial" pitchFamily="34" charset="0"/>
                <a:cs typeface="Arial" pitchFamily="34" charset="0"/>
              </a:rPr>
              <a:t>Une formation pour les personnels contractuels et en reconversion :</a:t>
            </a:r>
          </a:p>
          <a:p>
            <a:r>
              <a:rPr lang="fr-FR" dirty="0">
                <a:latin typeface="Arial" pitchFamily="34" charset="0"/>
                <a:cs typeface="Arial" pitchFamily="34" charset="0"/>
              </a:rPr>
              <a:t>Formation hybride de 5 journées.</a:t>
            </a:r>
          </a:p>
        </p:txBody>
      </p:sp>
    </p:spTree>
    <p:extLst>
      <p:ext uri="{BB962C8B-B14F-4D97-AF65-F5344CB8AC3E}">
        <p14:creationId xmlns:p14="http://schemas.microsoft.com/office/powerpoint/2010/main" val="19989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40404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3 – Présentation du nouveau contexte – Cycle 3</a:t>
            </a:r>
          </a:p>
        </p:txBody>
      </p:sp>
      <p:sp>
        <p:nvSpPr>
          <p:cNvPr id="3" name="Pentagone 2"/>
          <p:cNvSpPr/>
          <p:nvPr/>
        </p:nvSpPr>
        <p:spPr>
          <a:xfrm rot="5400000">
            <a:off x="2879812" y="-1071500"/>
            <a:ext cx="3600400" cy="8136904"/>
          </a:xfrm>
          <a:prstGeom prst="homePlate">
            <a:avLst/>
          </a:prstGeom>
        </p:spPr>
        <p:style>
          <a:lnRef idx="0">
            <a:schemeClr val="accent3"/>
          </a:lnRef>
          <a:fillRef idx="3">
            <a:schemeClr val="accent3"/>
          </a:fillRef>
          <a:effectRef idx="3">
            <a:schemeClr val="accent3"/>
          </a:effectRef>
          <a:fontRef idx="minor">
            <a:schemeClr val="lt1"/>
          </a:fontRef>
        </p:style>
        <p:txBody>
          <a:bodyPr vert="vert270" rtlCol="0" anchor="t"/>
          <a:lstStyle/>
          <a:p>
            <a:pPr algn="ctr"/>
            <a:r>
              <a:rPr lang="fr-FR" sz="2000" b="1" dirty="0">
                <a:solidFill>
                  <a:schemeClr val="tx1"/>
                </a:solidFill>
                <a:latin typeface="Arial" pitchFamily="34" charset="0"/>
                <a:cs typeface="Arial" pitchFamily="34" charset="0"/>
              </a:rPr>
              <a:t>Réforme du collège, socle commun et projet d’établissement </a:t>
            </a:r>
          </a:p>
        </p:txBody>
      </p:sp>
      <p:sp>
        <p:nvSpPr>
          <p:cNvPr id="4" name="Chevron 3"/>
          <p:cNvSpPr/>
          <p:nvPr/>
        </p:nvSpPr>
        <p:spPr>
          <a:xfrm>
            <a:off x="1655676" y="5229200"/>
            <a:ext cx="7416824" cy="720080"/>
          </a:xfrm>
          <a:prstGeom prst="chevron">
            <a:avLst>
              <a:gd name="adj" fmla="val 38456"/>
            </a:avLst>
          </a:prstGeom>
        </p:spPr>
        <p:style>
          <a:lnRef idx="0">
            <a:schemeClr val="accent3"/>
          </a:lnRef>
          <a:fillRef idx="3">
            <a:schemeClr val="accent3"/>
          </a:fillRef>
          <a:effectRef idx="3">
            <a:schemeClr val="accent3"/>
          </a:effectRef>
          <a:fontRef idx="minor">
            <a:schemeClr val="lt1"/>
          </a:fontRef>
        </p:style>
        <p:txBody>
          <a:bodyPr rtlCol="0" anchor="b"/>
          <a:lstStyle/>
          <a:p>
            <a:pPr algn="r"/>
            <a:r>
              <a:rPr lang="fr-FR" sz="2000" b="1" dirty="0">
                <a:solidFill>
                  <a:schemeClr val="tx1"/>
                </a:solidFill>
              </a:rPr>
              <a:t>Temporalité</a:t>
            </a:r>
          </a:p>
        </p:txBody>
      </p:sp>
      <p:grpSp>
        <p:nvGrpSpPr>
          <p:cNvPr id="8" name="Groupe 7"/>
          <p:cNvGrpSpPr/>
          <p:nvPr/>
        </p:nvGrpSpPr>
        <p:grpSpPr>
          <a:xfrm>
            <a:off x="755576" y="1772816"/>
            <a:ext cx="2520280" cy="3816424"/>
            <a:chOff x="755576" y="1772816"/>
            <a:chExt cx="2520280" cy="3816424"/>
          </a:xfrm>
        </p:grpSpPr>
        <p:sp>
          <p:nvSpPr>
            <p:cNvPr id="5" name="Rectangle à coins arrondis 4"/>
            <p:cNvSpPr/>
            <p:nvPr/>
          </p:nvSpPr>
          <p:spPr>
            <a:xfrm>
              <a:off x="755576" y="1772816"/>
              <a:ext cx="2520280" cy="3816424"/>
            </a:xfrm>
            <a:prstGeom prst="round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latin typeface="Arial" pitchFamily="34" charset="0"/>
                  <a:cs typeface="Arial" pitchFamily="34" charset="0"/>
                </a:rPr>
                <a:t>CM1</a:t>
              </a: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r>
                <a:rPr lang="fr-FR" sz="1400" b="1" dirty="0">
                  <a:solidFill>
                    <a:schemeClr val="tx1"/>
                  </a:solidFill>
                  <a:latin typeface="Arial" pitchFamily="34" charset="0"/>
                  <a:cs typeface="Arial" pitchFamily="34" charset="0"/>
                </a:rPr>
                <a:t>4 thèmes :</a:t>
              </a:r>
            </a:p>
            <a:p>
              <a:pPr marL="171450" indent="-171450">
                <a:buFont typeface="Arial" pitchFamily="34" charset="0"/>
                <a:buChar char="•"/>
              </a:pPr>
              <a:r>
                <a:rPr lang="fr-FR" sz="1200" dirty="0">
                  <a:solidFill>
                    <a:schemeClr val="tx1"/>
                  </a:solidFill>
                  <a:latin typeface="Arial" pitchFamily="34" charset="0"/>
                  <a:cs typeface="Arial" pitchFamily="34" charset="0"/>
                </a:rPr>
                <a:t>Matière, mouvement, énergie, information</a:t>
              </a:r>
            </a:p>
            <a:p>
              <a:pPr marL="171450" indent="-171450">
                <a:buFont typeface="Arial" pitchFamily="34" charset="0"/>
                <a:buChar char="•"/>
              </a:pPr>
              <a:r>
                <a:rPr lang="fr-FR" sz="1200" dirty="0">
                  <a:solidFill>
                    <a:schemeClr val="tx1"/>
                  </a:solidFill>
                  <a:latin typeface="Arial" pitchFamily="34" charset="0"/>
                  <a:cs typeface="Arial" pitchFamily="34" charset="0"/>
                </a:rPr>
                <a:t>Le vivant sa diversité et les fonctions qui le caractérisent</a:t>
              </a:r>
            </a:p>
            <a:p>
              <a:pPr marL="171450" indent="-171450">
                <a:buFont typeface="Arial" pitchFamily="34" charset="0"/>
                <a:buChar char="•"/>
              </a:pPr>
              <a:r>
                <a:rPr lang="fr-FR" sz="1200" dirty="0">
                  <a:solidFill>
                    <a:schemeClr val="tx1"/>
                  </a:solidFill>
                  <a:latin typeface="Arial" pitchFamily="34" charset="0"/>
                  <a:cs typeface="Arial" pitchFamily="34" charset="0"/>
                </a:rPr>
                <a:t>Matériaux et objets techniques</a:t>
              </a:r>
            </a:p>
            <a:p>
              <a:pPr marL="171450" indent="-171450">
                <a:buFont typeface="Arial" pitchFamily="34" charset="0"/>
                <a:buChar char="•"/>
              </a:pPr>
              <a:r>
                <a:rPr lang="fr-FR" sz="1200" dirty="0">
                  <a:solidFill>
                    <a:schemeClr val="tx1"/>
                  </a:solidFill>
                  <a:latin typeface="Arial" pitchFamily="34" charset="0"/>
                  <a:cs typeface="Arial" pitchFamily="34" charset="0"/>
                </a:rPr>
                <a:t>La planète terre</a:t>
              </a:r>
            </a:p>
          </p:txBody>
        </p:sp>
        <p:sp>
          <p:nvSpPr>
            <p:cNvPr id="6" name="Rectangle à coins arrondis 5"/>
            <p:cNvSpPr/>
            <p:nvPr/>
          </p:nvSpPr>
          <p:spPr>
            <a:xfrm>
              <a:off x="827584" y="2348880"/>
              <a:ext cx="2397712" cy="120613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latin typeface="Arial" pitchFamily="34" charset="0"/>
                  <a:cs typeface="Arial" pitchFamily="34" charset="0"/>
                </a:rPr>
                <a:t>Sciences</a:t>
              </a:r>
            </a:p>
            <a:p>
              <a:pPr algn="ctr"/>
              <a:r>
                <a:rPr lang="fr-FR" sz="2400" b="1" dirty="0">
                  <a:latin typeface="Arial" pitchFamily="34" charset="0"/>
                  <a:cs typeface="Arial" pitchFamily="34" charset="0"/>
                </a:rPr>
                <a:t>et</a:t>
              </a:r>
            </a:p>
            <a:p>
              <a:pPr algn="ctr"/>
              <a:r>
                <a:rPr lang="fr-FR" sz="2400" b="1" dirty="0">
                  <a:latin typeface="Arial" pitchFamily="34" charset="0"/>
                  <a:cs typeface="Arial" pitchFamily="34" charset="0"/>
                </a:rPr>
                <a:t>Technologie</a:t>
              </a:r>
            </a:p>
          </p:txBody>
        </p:sp>
      </p:grpSp>
      <p:grpSp>
        <p:nvGrpSpPr>
          <p:cNvPr id="9" name="Groupe 8"/>
          <p:cNvGrpSpPr/>
          <p:nvPr/>
        </p:nvGrpSpPr>
        <p:grpSpPr>
          <a:xfrm>
            <a:off x="3419872" y="1772816"/>
            <a:ext cx="2520280" cy="3816424"/>
            <a:chOff x="3419872" y="1772816"/>
            <a:chExt cx="2520280" cy="3816424"/>
          </a:xfrm>
        </p:grpSpPr>
        <p:sp>
          <p:nvSpPr>
            <p:cNvPr id="10" name="Rectangle à coins arrondis 9"/>
            <p:cNvSpPr/>
            <p:nvPr/>
          </p:nvSpPr>
          <p:spPr>
            <a:xfrm>
              <a:off x="3419872" y="1772816"/>
              <a:ext cx="2520280" cy="3816424"/>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latin typeface="Arial" pitchFamily="34" charset="0"/>
                  <a:cs typeface="Arial" pitchFamily="34" charset="0"/>
                </a:rPr>
                <a:t>CM2</a:t>
              </a: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r>
                <a:rPr lang="fr-FR" sz="1400" b="1" dirty="0">
                  <a:solidFill>
                    <a:schemeClr val="tx1"/>
                  </a:solidFill>
                  <a:latin typeface="Arial" pitchFamily="34" charset="0"/>
                  <a:cs typeface="Arial" pitchFamily="34" charset="0"/>
                </a:rPr>
                <a:t>4 thèmes </a:t>
              </a:r>
              <a:r>
                <a:rPr lang="fr-FR" sz="1200" b="1" dirty="0">
                  <a:solidFill>
                    <a:schemeClr val="tx1"/>
                  </a:solidFill>
                  <a:latin typeface="Arial" pitchFamily="34" charset="0"/>
                  <a:cs typeface="Arial" pitchFamily="34" charset="0"/>
                </a:rPr>
                <a:t>:</a:t>
              </a:r>
            </a:p>
            <a:p>
              <a:pPr marL="171450" indent="-171450">
                <a:buFont typeface="Arial" pitchFamily="34" charset="0"/>
                <a:buChar char="•"/>
              </a:pPr>
              <a:r>
                <a:rPr lang="fr-FR" sz="1200" dirty="0">
                  <a:solidFill>
                    <a:schemeClr val="tx1"/>
                  </a:solidFill>
                  <a:latin typeface="Arial" pitchFamily="34" charset="0"/>
                  <a:cs typeface="Arial" pitchFamily="34" charset="0"/>
                </a:rPr>
                <a:t>Matière, mouvement, énergie, information</a:t>
              </a:r>
            </a:p>
            <a:p>
              <a:pPr marL="171450" indent="-171450">
                <a:buFont typeface="Arial" pitchFamily="34" charset="0"/>
                <a:buChar char="•"/>
              </a:pPr>
              <a:r>
                <a:rPr lang="fr-FR" sz="1200" dirty="0">
                  <a:solidFill>
                    <a:schemeClr val="tx1"/>
                  </a:solidFill>
                  <a:latin typeface="Arial" pitchFamily="34" charset="0"/>
                  <a:cs typeface="Arial" pitchFamily="34" charset="0"/>
                </a:rPr>
                <a:t>Le vivant sa diversité et les fonctions qui le caractérisent</a:t>
              </a:r>
            </a:p>
            <a:p>
              <a:pPr marL="171450" indent="-171450">
                <a:buFont typeface="Arial" pitchFamily="34" charset="0"/>
                <a:buChar char="•"/>
              </a:pPr>
              <a:r>
                <a:rPr lang="fr-FR" sz="1200" dirty="0">
                  <a:solidFill>
                    <a:schemeClr val="tx1"/>
                  </a:solidFill>
                  <a:latin typeface="Arial" pitchFamily="34" charset="0"/>
                  <a:cs typeface="Arial" pitchFamily="34" charset="0"/>
                </a:rPr>
                <a:t>Matériaux et objets techniques</a:t>
              </a:r>
            </a:p>
            <a:p>
              <a:pPr marL="171450" indent="-171450">
                <a:buFont typeface="Arial" pitchFamily="34" charset="0"/>
                <a:buChar char="•"/>
              </a:pPr>
              <a:r>
                <a:rPr lang="fr-FR" sz="1200" dirty="0">
                  <a:solidFill>
                    <a:schemeClr val="tx1"/>
                  </a:solidFill>
                  <a:latin typeface="Arial" pitchFamily="34" charset="0"/>
                  <a:cs typeface="Arial" pitchFamily="34" charset="0"/>
                </a:rPr>
                <a:t>La planète terre</a:t>
              </a:r>
            </a:p>
            <a:p>
              <a:pPr algn="ctr"/>
              <a:endParaRPr lang="fr-FR" sz="1200" dirty="0">
                <a:solidFill>
                  <a:schemeClr val="tx1"/>
                </a:solidFill>
                <a:latin typeface="Arial" pitchFamily="34" charset="0"/>
                <a:cs typeface="Arial" pitchFamily="34" charset="0"/>
              </a:endParaRPr>
            </a:p>
          </p:txBody>
        </p:sp>
        <p:sp>
          <p:nvSpPr>
            <p:cNvPr id="41" name="Rectangle à coins arrondis 40"/>
            <p:cNvSpPr/>
            <p:nvPr/>
          </p:nvSpPr>
          <p:spPr>
            <a:xfrm>
              <a:off x="3470432" y="2348880"/>
              <a:ext cx="2397712" cy="120613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latin typeface="Arial" pitchFamily="34" charset="0"/>
                  <a:cs typeface="Arial" pitchFamily="34" charset="0"/>
                </a:rPr>
                <a:t>Sciences</a:t>
              </a:r>
            </a:p>
            <a:p>
              <a:pPr algn="ctr"/>
              <a:r>
                <a:rPr lang="fr-FR" sz="2400" b="1" dirty="0">
                  <a:latin typeface="Arial" pitchFamily="34" charset="0"/>
                  <a:cs typeface="Arial" pitchFamily="34" charset="0"/>
                </a:rPr>
                <a:t>et</a:t>
              </a:r>
            </a:p>
            <a:p>
              <a:pPr algn="ctr"/>
              <a:r>
                <a:rPr lang="fr-FR" sz="2400" b="1" dirty="0">
                  <a:latin typeface="Arial" pitchFamily="34" charset="0"/>
                  <a:cs typeface="Arial" pitchFamily="34" charset="0"/>
                </a:rPr>
                <a:t>Technologie</a:t>
              </a:r>
            </a:p>
          </p:txBody>
        </p:sp>
      </p:grpSp>
      <p:grpSp>
        <p:nvGrpSpPr>
          <p:cNvPr id="11" name="Groupe 10"/>
          <p:cNvGrpSpPr/>
          <p:nvPr/>
        </p:nvGrpSpPr>
        <p:grpSpPr>
          <a:xfrm>
            <a:off x="6084168" y="1772816"/>
            <a:ext cx="2520280" cy="3816424"/>
            <a:chOff x="6084168" y="1772816"/>
            <a:chExt cx="2520280" cy="3816424"/>
          </a:xfrm>
        </p:grpSpPr>
        <p:sp>
          <p:nvSpPr>
            <p:cNvPr id="22" name="Rectangle à coins arrondis 21"/>
            <p:cNvSpPr/>
            <p:nvPr/>
          </p:nvSpPr>
          <p:spPr>
            <a:xfrm>
              <a:off x="6084168" y="1772816"/>
              <a:ext cx="2520280" cy="3816424"/>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rPr>
                <a:t>6</a:t>
              </a:r>
              <a:r>
                <a:rPr lang="fr-FR" baseline="30000" dirty="0">
                  <a:solidFill>
                    <a:schemeClr val="tx1"/>
                  </a:solidFill>
                </a:rPr>
                <a:t>ème</a:t>
              </a: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r>
                <a:rPr lang="fr-FR" sz="1400" b="1" dirty="0">
                  <a:solidFill>
                    <a:schemeClr val="tx1"/>
                  </a:solidFill>
                  <a:latin typeface="Arial" pitchFamily="34" charset="0"/>
                  <a:cs typeface="Arial" pitchFamily="34" charset="0"/>
                </a:rPr>
                <a:t>4 thèmes :</a:t>
              </a:r>
            </a:p>
            <a:p>
              <a:pPr marL="171450" indent="-171450">
                <a:buFont typeface="Arial" pitchFamily="34" charset="0"/>
                <a:buChar char="•"/>
              </a:pPr>
              <a:r>
                <a:rPr lang="fr-FR" sz="1200" dirty="0">
                  <a:solidFill>
                    <a:schemeClr val="tx1"/>
                  </a:solidFill>
                  <a:latin typeface="Arial" pitchFamily="34" charset="0"/>
                  <a:cs typeface="Arial" pitchFamily="34" charset="0"/>
                </a:rPr>
                <a:t>Matière, mouvement, énergie, information</a:t>
              </a:r>
            </a:p>
            <a:p>
              <a:pPr marL="171450" indent="-171450">
                <a:buFont typeface="Arial" pitchFamily="34" charset="0"/>
                <a:buChar char="•"/>
              </a:pPr>
              <a:r>
                <a:rPr lang="fr-FR" sz="1200" dirty="0">
                  <a:solidFill>
                    <a:schemeClr val="tx1"/>
                  </a:solidFill>
                  <a:latin typeface="Arial" pitchFamily="34" charset="0"/>
                  <a:cs typeface="Arial" pitchFamily="34" charset="0"/>
                </a:rPr>
                <a:t>Le vivant sa diversité et les fonctions qui le caractérisent</a:t>
              </a:r>
            </a:p>
            <a:p>
              <a:pPr marL="171450" indent="-171450">
                <a:buFont typeface="Arial" pitchFamily="34" charset="0"/>
                <a:buChar char="•"/>
              </a:pPr>
              <a:r>
                <a:rPr lang="fr-FR" sz="1200" dirty="0">
                  <a:solidFill>
                    <a:schemeClr val="tx1"/>
                  </a:solidFill>
                  <a:latin typeface="Arial" pitchFamily="34" charset="0"/>
                  <a:cs typeface="Arial" pitchFamily="34" charset="0"/>
                </a:rPr>
                <a:t>Matériaux et objets techniques</a:t>
              </a:r>
            </a:p>
            <a:p>
              <a:pPr marL="171450" indent="-171450">
                <a:buFont typeface="Arial" pitchFamily="34" charset="0"/>
                <a:buChar char="•"/>
              </a:pPr>
              <a:r>
                <a:rPr lang="fr-FR" sz="1200" dirty="0">
                  <a:solidFill>
                    <a:schemeClr val="tx1"/>
                  </a:solidFill>
                  <a:latin typeface="Arial" pitchFamily="34" charset="0"/>
                  <a:cs typeface="Arial" pitchFamily="34" charset="0"/>
                </a:rPr>
                <a:t>La planète terre</a:t>
              </a:r>
            </a:p>
            <a:p>
              <a:pPr algn="ctr"/>
              <a:endParaRPr lang="fr-FR" sz="1200" dirty="0">
                <a:solidFill>
                  <a:schemeClr val="tx1"/>
                </a:solidFill>
              </a:endParaRPr>
            </a:p>
          </p:txBody>
        </p:sp>
        <p:sp>
          <p:nvSpPr>
            <p:cNvPr id="42" name="Rectangle à coins arrondis 41"/>
            <p:cNvSpPr/>
            <p:nvPr/>
          </p:nvSpPr>
          <p:spPr>
            <a:xfrm>
              <a:off x="6134728" y="2348880"/>
              <a:ext cx="2397712" cy="120613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latin typeface="Arial" pitchFamily="34" charset="0"/>
                  <a:cs typeface="Arial" pitchFamily="34" charset="0"/>
                </a:rPr>
                <a:t>Sciences</a:t>
              </a:r>
            </a:p>
            <a:p>
              <a:pPr algn="ctr"/>
              <a:r>
                <a:rPr lang="fr-FR" sz="2400" b="1" dirty="0">
                  <a:latin typeface="Arial" pitchFamily="34" charset="0"/>
                  <a:cs typeface="Arial" pitchFamily="34" charset="0"/>
                </a:rPr>
                <a:t>et</a:t>
              </a:r>
            </a:p>
            <a:p>
              <a:pPr algn="ctr"/>
              <a:r>
                <a:rPr lang="fr-FR" sz="2400" b="1" dirty="0">
                  <a:latin typeface="Arial" pitchFamily="34" charset="0"/>
                  <a:cs typeface="Arial" pitchFamily="34" charset="0"/>
                </a:rPr>
                <a:t>Technologie</a:t>
              </a:r>
            </a:p>
          </p:txBody>
        </p:sp>
      </p:grpSp>
      <p:sp>
        <p:nvSpPr>
          <p:cNvPr id="43" name="Explosion 1 42"/>
          <p:cNvSpPr/>
          <p:nvPr/>
        </p:nvSpPr>
        <p:spPr>
          <a:xfrm>
            <a:off x="7596336" y="2299520"/>
            <a:ext cx="1476164" cy="125549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EIST ?</a:t>
            </a:r>
          </a:p>
        </p:txBody>
      </p:sp>
    </p:spTree>
    <p:extLst>
      <p:ext uri="{BB962C8B-B14F-4D97-AF65-F5344CB8AC3E}">
        <p14:creationId xmlns:p14="http://schemas.microsoft.com/office/powerpoint/2010/main" val="241567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40404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4 – Présentation du nouveau contexte – Cycle 4</a:t>
            </a:r>
          </a:p>
        </p:txBody>
      </p:sp>
      <p:sp>
        <p:nvSpPr>
          <p:cNvPr id="3" name="Pentagone 2"/>
          <p:cNvSpPr/>
          <p:nvPr/>
        </p:nvSpPr>
        <p:spPr>
          <a:xfrm rot="5400000">
            <a:off x="2879812" y="-1071500"/>
            <a:ext cx="3600400" cy="8136904"/>
          </a:xfrm>
          <a:prstGeom prst="homePlate">
            <a:avLst/>
          </a:prstGeom>
        </p:spPr>
        <p:style>
          <a:lnRef idx="0">
            <a:schemeClr val="accent3"/>
          </a:lnRef>
          <a:fillRef idx="3">
            <a:schemeClr val="accent3"/>
          </a:fillRef>
          <a:effectRef idx="3">
            <a:schemeClr val="accent3"/>
          </a:effectRef>
          <a:fontRef idx="minor">
            <a:schemeClr val="lt1"/>
          </a:fontRef>
        </p:style>
        <p:txBody>
          <a:bodyPr vert="vert270" rtlCol="0" anchor="t"/>
          <a:lstStyle/>
          <a:p>
            <a:pPr algn="ctr"/>
            <a:r>
              <a:rPr lang="fr-FR" sz="2000" b="1" dirty="0">
                <a:solidFill>
                  <a:schemeClr val="tx1"/>
                </a:solidFill>
                <a:latin typeface="Arial" pitchFamily="34" charset="0"/>
                <a:cs typeface="Arial" pitchFamily="34" charset="0"/>
              </a:rPr>
              <a:t>Réforme du collège, socle commun et projet d’établissement </a:t>
            </a:r>
          </a:p>
        </p:txBody>
      </p:sp>
      <p:sp>
        <p:nvSpPr>
          <p:cNvPr id="4" name="Chevron 3"/>
          <p:cNvSpPr/>
          <p:nvPr/>
        </p:nvSpPr>
        <p:spPr>
          <a:xfrm>
            <a:off x="1655676" y="5229200"/>
            <a:ext cx="7416824" cy="720080"/>
          </a:xfrm>
          <a:prstGeom prst="chevron">
            <a:avLst>
              <a:gd name="adj" fmla="val 38456"/>
            </a:avLst>
          </a:prstGeom>
        </p:spPr>
        <p:style>
          <a:lnRef idx="0">
            <a:schemeClr val="accent3"/>
          </a:lnRef>
          <a:fillRef idx="3">
            <a:schemeClr val="accent3"/>
          </a:fillRef>
          <a:effectRef idx="3">
            <a:schemeClr val="accent3"/>
          </a:effectRef>
          <a:fontRef idx="minor">
            <a:schemeClr val="lt1"/>
          </a:fontRef>
        </p:style>
        <p:txBody>
          <a:bodyPr rtlCol="0" anchor="b"/>
          <a:lstStyle/>
          <a:p>
            <a:pPr algn="r"/>
            <a:r>
              <a:rPr lang="fr-FR" sz="2000" b="1" dirty="0">
                <a:solidFill>
                  <a:schemeClr val="tx1"/>
                </a:solidFill>
              </a:rPr>
              <a:t>Temporalité</a:t>
            </a:r>
          </a:p>
        </p:txBody>
      </p:sp>
      <p:grpSp>
        <p:nvGrpSpPr>
          <p:cNvPr id="42" name="Groupe 41"/>
          <p:cNvGrpSpPr/>
          <p:nvPr/>
        </p:nvGrpSpPr>
        <p:grpSpPr>
          <a:xfrm>
            <a:off x="2483768" y="1772816"/>
            <a:ext cx="3456384" cy="3816424"/>
            <a:chOff x="2483768" y="1772816"/>
            <a:chExt cx="3456384" cy="3816424"/>
          </a:xfrm>
        </p:grpSpPr>
        <p:sp>
          <p:nvSpPr>
            <p:cNvPr id="10" name="Rectangle à coins arrondis 9"/>
            <p:cNvSpPr/>
            <p:nvPr/>
          </p:nvSpPr>
          <p:spPr>
            <a:xfrm>
              <a:off x="3419872" y="1772816"/>
              <a:ext cx="2520280" cy="3816424"/>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rPr>
                <a:t>4ème</a:t>
              </a:r>
            </a:p>
          </p:txBody>
        </p:sp>
        <p:sp>
          <p:nvSpPr>
            <p:cNvPr id="11" name="Rectangle à coins arrondis 10"/>
            <p:cNvSpPr/>
            <p:nvPr/>
          </p:nvSpPr>
          <p:spPr>
            <a:xfrm>
              <a:off x="3491880" y="2348880"/>
              <a:ext cx="2397712" cy="5760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t>Technologie</a:t>
              </a:r>
            </a:p>
          </p:txBody>
        </p:sp>
        <p:grpSp>
          <p:nvGrpSpPr>
            <p:cNvPr id="12" name="Groupe 11"/>
            <p:cNvGrpSpPr/>
            <p:nvPr/>
          </p:nvGrpSpPr>
          <p:grpSpPr>
            <a:xfrm>
              <a:off x="3435921" y="3228656"/>
              <a:ext cx="1496119" cy="1280464"/>
              <a:chOff x="1077165" y="3003392"/>
              <a:chExt cx="1496119" cy="1280464"/>
            </a:xfrm>
          </p:grpSpPr>
          <p:sp>
            <p:nvSpPr>
              <p:cNvPr id="13" name="Forme 12"/>
              <p:cNvSpPr/>
              <p:nvPr/>
            </p:nvSpPr>
            <p:spPr>
              <a:xfrm rot="1237471" flipV="1">
                <a:off x="1077165" y="3003392"/>
                <a:ext cx="1496119" cy="1280464"/>
              </a:xfrm>
              <a:prstGeom prst="swooshArrow">
                <a:avLst>
                  <a:gd name="adj1" fmla="val 38778"/>
                  <a:gd name="adj2" fmla="val 29987"/>
                </a:avLst>
              </a:prstGeom>
            </p:spPr>
            <p:style>
              <a:lnRef idx="0">
                <a:schemeClr val="accent5"/>
              </a:lnRef>
              <a:fillRef idx="3">
                <a:schemeClr val="accent5"/>
              </a:fillRef>
              <a:effectRef idx="3">
                <a:schemeClr val="accent5"/>
              </a:effectRef>
              <a:fontRef idx="minor">
                <a:schemeClr val="lt1"/>
              </a:fontRef>
            </p:style>
            <p:txBody>
              <a:bodyPr/>
              <a:lstStyle/>
              <a:p>
                <a:endParaRPr lang="fr-FR" dirty="0"/>
              </a:p>
            </p:txBody>
          </p:sp>
          <p:sp>
            <p:nvSpPr>
              <p:cNvPr id="14" name="ZoneTexte 13"/>
              <p:cNvSpPr txBox="1"/>
              <p:nvPr/>
            </p:nvSpPr>
            <p:spPr>
              <a:xfrm rot="2532001">
                <a:off x="1647072" y="3757431"/>
                <a:ext cx="759381" cy="461665"/>
              </a:xfrm>
              <a:prstGeom prst="rect">
                <a:avLst/>
              </a:prstGeom>
              <a:noFill/>
            </p:spPr>
            <p:txBody>
              <a:bodyPr wrap="square" rtlCol="0">
                <a:spAutoFit/>
              </a:bodyPr>
              <a:lstStyle/>
              <a:p>
                <a:r>
                  <a:rPr lang="fr-FR" sz="1200" b="1" dirty="0"/>
                  <a:t>En lien avec…</a:t>
                </a:r>
              </a:p>
            </p:txBody>
          </p:sp>
        </p:grpSp>
        <p:grpSp>
          <p:nvGrpSpPr>
            <p:cNvPr id="15" name="Groupe 14"/>
            <p:cNvGrpSpPr/>
            <p:nvPr/>
          </p:nvGrpSpPr>
          <p:grpSpPr>
            <a:xfrm>
              <a:off x="2483768" y="1916832"/>
              <a:ext cx="3375992" cy="3600400"/>
              <a:chOff x="35496" y="1916832"/>
              <a:chExt cx="3375992" cy="3600400"/>
            </a:xfrm>
          </p:grpSpPr>
          <p:sp>
            <p:nvSpPr>
              <p:cNvPr id="16" name="Arc 15"/>
              <p:cNvSpPr/>
              <p:nvPr/>
            </p:nvSpPr>
            <p:spPr>
              <a:xfrm rot="10800000" flipH="1">
                <a:off x="35496" y="1916832"/>
                <a:ext cx="2926796" cy="3276364"/>
              </a:xfrm>
              <a:prstGeom prst="arc">
                <a:avLst>
                  <a:gd name="adj1" fmla="val 16200000"/>
                  <a:gd name="adj2" fmla="val 2156410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grpSp>
            <p:nvGrpSpPr>
              <p:cNvPr id="17" name="Groupe 16"/>
              <p:cNvGrpSpPr/>
              <p:nvPr/>
            </p:nvGrpSpPr>
            <p:grpSpPr>
              <a:xfrm>
                <a:off x="1043608" y="3212976"/>
                <a:ext cx="2367880" cy="2304256"/>
                <a:chOff x="1259632" y="3212976"/>
                <a:chExt cx="2367880" cy="2304256"/>
              </a:xfrm>
            </p:grpSpPr>
            <p:sp>
              <p:nvSpPr>
                <p:cNvPr id="18" name="Ellipse 17"/>
                <p:cNvSpPr/>
                <p:nvPr/>
              </p:nvSpPr>
              <p:spPr>
                <a:xfrm>
                  <a:off x="2771800" y="3212976"/>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AP</a:t>
                  </a:r>
                </a:p>
              </p:txBody>
            </p:sp>
            <p:sp>
              <p:nvSpPr>
                <p:cNvPr id="19" name="Ellipse 18"/>
                <p:cNvSpPr/>
                <p:nvPr/>
              </p:nvSpPr>
              <p:spPr>
                <a:xfrm>
                  <a:off x="2627784" y="3861048"/>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EMI</a:t>
                  </a:r>
                </a:p>
              </p:txBody>
            </p:sp>
            <p:sp>
              <p:nvSpPr>
                <p:cNvPr id="20" name="Ellipse 19"/>
                <p:cNvSpPr/>
                <p:nvPr/>
              </p:nvSpPr>
              <p:spPr>
                <a:xfrm>
                  <a:off x="2339752" y="4509120"/>
                  <a:ext cx="792088"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EPI</a:t>
                  </a:r>
                </a:p>
              </p:txBody>
            </p:sp>
            <p:sp>
              <p:nvSpPr>
                <p:cNvPr id="21" name="Ellipse 20"/>
                <p:cNvSpPr/>
                <p:nvPr/>
              </p:nvSpPr>
              <p:spPr>
                <a:xfrm>
                  <a:off x="1259632" y="4941168"/>
                  <a:ext cx="1219944"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a:t>Autres disciplines</a:t>
                  </a:r>
                </a:p>
              </p:txBody>
            </p:sp>
          </p:grpSp>
        </p:grpSp>
      </p:grpSp>
      <p:grpSp>
        <p:nvGrpSpPr>
          <p:cNvPr id="43" name="Groupe 42"/>
          <p:cNvGrpSpPr/>
          <p:nvPr/>
        </p:nvGrpSpPr>
        <p:grpSpPr>
          <a:xfrm>
            <a:off x="5148064" y="1772816"/>
            <a:ext cx="3456384" cy="3816424"/>
            <a:chOff x="5148064" y="1772816"/>
            <a:chExt cx="3456384" cy="3816424"/>
          </a:xfrm>
        </p:grpSpPr>
        <p:sp>
          <p:nvSpPr>
            <p:cNvPr id="22" name="Rectangle à coins arrondis 21"/>
            <p:cNvSpPr/>
            <p:nvPr/>
          </p:nvSpPr>
          <p:spPr>
            <a:xfrm>
              <a:off x="6084168" y="1772816"/>
              <a:ext cx="2520280" cy="3816424"/>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rPr>
                <a:t>3ème</a:t>
              </a:r>
            </a:p>
          </p:txBody>
        </p:sp>
        <p:sp>
          <p:nvSpPr>
            <p:cNvPr id="23" name="Rectangle à coins arrondis 22"/>
            <p:cNvSpPr/>
            <p:nvPr/>
          </p:nvSpPr>
          <p:spPr>
            <a:xfrm>
              <a:off x="6156176" y="2348880"/>
              <a:ext cx="2397712" cy="5760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t>Technologie</a:t>
              </a:r>
            </a:p>
          </p:txBody>
        </p:sp>
        <p:grpSp>
          <p:nvGrpSpPr>
            <p:cNvPr id="24" name="Groupe 23"/>
            <p:cNvGrpSpPr/>
            <p:nvPr/>
          </p:nvGrpSpPr>
          <p:grpSpPr>
            <a:xfrm>
              <a:off x="6100217" y="3228656"/>
              <a:ext cx="1496119" cy="1280464"/>
              <a:chOff x="1077165" y="3003392"/>
              <a:chExt cx="1496119" cy="1280464"/>
            </a:xfrm>
          </p:grpSpPr>
          <p:sp>
            <p:nvSpPr>
              <p:cNvPr id="25" name="Forme 24"/>
              <p:cNvSpPr/>
              <p:nvPr/>
            </p:nvSpPr>
            <p:spPr>
              <a:xfrm rot="1237471" flipV="1">
                <a:off x="1077165" y="3003392"/>
                <a:ext cx="1496119" cy="1280464"/>
              </a:xfrm>
              <a:prstGeom prst="swooshArrow">
                <a:avLst>
                  <a:gd name="adj1" fmla="val 38778"/>
                  <a:gd name="adj2" fmla="val 29987"/>
                </a:avLst>
              </a:prstGeom>
            </p:spPr>
            <p:style>
              <a:lnRef idx="0">
                <a:schemeClr val="accent5"/>
              </a:lnRef>
              <a:fillRef idx="3">
                <a:schemeClr val="accent5"/>
              </a:fillRef>
              <a:effectRef idx="3">
                <a:schemeClr val="accent5"/>
              </a:effectRef>
              <a:fontRef idx="minor">
                <a:schemeClr val="lt1"/>
              </a:fontRef>
            </p:style>
            <p:txBody>
              <a:bodyPr/>
              <a:lstStyle/>
              <a:p>
                <a:endParaRPr lang="fr-FR" dirty="0"/>
              </a:p>
            </p:txBody>
          </p:sp>
          <p:sp>
            <p:nvSpPr>
              <p:cNvPr id="26" name="ZoneTexte 25"/>
              <p:cNvSpPr txBox="1"/>
              <p:nvPr/>
            </p:nvSpPr>
            <p:spPr>
              <a:xfrm rot="2532001">
                <a:off x="1647072" y="3757431"/>
                <a:ext cx="759381" cy="461665"/>
              </a:xfrm>
              <a:prstGeom prst="rect">
                <a:avLst/>
              </a:prstGeom>
              <a:noFill/>
            </p:spPr>
            <p:txBody>
              <a:bodyPr wrap="square" rtlCol="0">
                <a:spAutoFit/>
              </a:bodyPr>
              <a:lstStyle/>
              <a:p>
                <a:r>
                  <a:rPr lang="fr-FR" sz="1200" b="1" dirty="0"/>
                  <a:t>En lien avec…</a:t>
                </a:r>
              </a:p>
            </p:txBody>
          </p:sp>
        </p:grpSp>
        <p:grpSp>
          <p:nvGrpSpPr>
            <p:cNvPr id="27" name="Groupe 26"/>
            <p:cNvGrpSpPr/>
            <p:nvPr/>
          </p:nvGrpSpPr>
          <p:grpSpPr>
            <a:xfrm>
              <a:off x="5148064" y="1916832"/>
              <a:ext cx="3375992" cy="3600400"/>
              <a:chOff x="35496" y="1916832"/>
              <a:chExt cx="3375992" cy="3600400"/>
            </a:xfrm>
          </p:grpSpPr>
          <p:sp>
            <p:nvSpPr>
              <p:cNvPr id="28" name="Arc 27"/>
              <p:cNvSpPr/>
              <p:nvPr/>
            </p:nvSpPr>
            <p:spPr>
              <a:xfrm rot="10800000" flipH="1">
                <a:off x="35496" y="1916832"/>
                <a:ext cx="2926796" cy="3276364"/>
              </a:xfrm>
              <a:prstGeom prst="arc">
                <a:avLst>
                  <a:gd name="adj1" fmla="val 16200000"/>
                  <a:gd name="adj2" fmla="val 2156410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grpSp>
            <p:nvGrpSpPr>
              <p:cNvPr id="29" name="Groupe 28"/>
              <p:cNvGrpSpPr/>
              <p:nvPr/>
            </p:nvGrpSpPr>
            <p:grpSpPr>
              <a:xfrm>
                <a:off x="1043608" y="3212976"/>
                <a:ext cx="2367880" cy="2304256"/>
                <a:chOff x="1259632" y="3212976"/>
                <a:chExt cx="2367880" cy="2304256"/>
              </a:xfrm>
            </p:grpSpPr>
            <p:sp>
              <p:nvSpPr>
                <p:cNvPr id="30" name="Ellipse 29"/>
                <p:cNvSpPr/>
                <p:nvPr/>
              </p:nvSpPr>
              <p:spPr>
                <a:xfrm>
                  <a:off x="2771800" y="3212976"/>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AP</a:t>
                  </a:r>
                </a:p>
              </p:txBody>
            </p:sp>
            <p:sp>
              <p:nvSpPr>
                <p:cNvPr id="31" name="Ellipse 30"/>
                <p:cNvSpPr/>
                <p:nvPr/>
              </p:nvSpPr>
              <p:spPr>
                <a:xfrm>
                  <a:off x="2627784" y="3861048"/>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EMI</a:t>
                  </a:r>
                </a:p>
              </p:txBody>
            </p:sp>
            <p:sp>
              <p:nvSpPr>
                <p:cNvPr id="32" name="Ellipse 31"/>
                <p:cNvSpPr/>
                <p:nvPr/>
              </p:nvSpPr>
              <p:spPr>
                <a:xfrm>
                  <a:off x="2339752" y="4509120"/>
                  <a:ext cx="792088"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EPI</a:t>
                  </a:r>
                </a:p>
              </p:txBody>
            </p:sp>
            <p:sp>
              <p:nvSpPr>
                <p:cNvPr id="33" name="Ellipse 32"/>
                <p:cNvSpPr/>
                <p:nvPr/>
              </p:nvSpPr>
              <p:spPr>
                <a:xfrm>
                  <a:off x="1259632" y="4941168"/>
                  <a:ext cx="1219944"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a:t>Autres disciplines</a:t>
                  </a:r>
                </a:p>
              </p:txBody>
            </p:sp>
          </p:grpSp>
        </p:grpSp>
      </p:grpSp>
      <p:grpSp>
        <p:nvGrpSpPr>
          <p:cNvPr id="41" name="Groupe 40"/>
          <p:cNvGrpSpPr/>
          <p:nvPr/>
        </p:nvGrpSpPr>
        <p:grpSpPr>
          <a:xfrm>
            <a:off x="-180528" y="1772816"/>
            <a:ext cx="3456384" cy="3816424"/>
            <a:chOff x="-180528" y="1772816"/>
            <a:chExt cx="3456384" cy="3816424"/>
          </a:xfrm>
        </p:grpSpPr>
        <p:sp>
          <p:nvSpPr>
            <p:cNvPr id="5" name="Rectangle à coins arrondis 4"/>
            <p:cNvSpPr/>
            <p:nvPr/>
          </p:nvSpPr>
          <p:spPr>
            <a:xfrm>
              <a:off x="755576" y="1772816"/>
              <a:ext cx="2520280" cy="3816424"/>
            </a:xfrm>
            <a:prstGeom prst="round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rPr>
                <a:t>5ème</a:t>
              </a:r>
            </a:p>
          </p:txBody>
        </p:sp>
        <p:sp>
          <p:nvSpPr>
            <p:cNvPr id="6" name="Rectangle à coins arrondis 5"/>
            <p:cNvSpPr/>
            <p:nvPr/>
          </p:nvSpPr>
          <p:spPr>
            <a:xfrm>
              <a:off x="827584" y="2348880"/>
              <a:ext cx="2397712" cy="5760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t>Technologie</a:t>
              </a:r>
            </a:p>
          </p:txBody>
        </p:sp>
        <p:grpSp>
          <p:nvGrpSpPr>
            <p:cNvPr id="7" name="Groupe 6"/>
            <p:cNvGrpSpPr/>
            <p:nvPr/>
          </p:nvGrpSpPr>
          <p:grpSpPr>
            <a:xfrm>
              <a:off x="771625" y="3228656"/>
              <a:ext cx="1496119" cy="1280464"/>
              <a:chOff x="1077165" y="3003392"/>
              <a:chExt cx="1496119" cy="1280464"/>
            </a:xfrm>
          </p:grpSpPr>
          <p:sp>
            <p:nvSpPr>
              <p:cNvPr id="8" name="Forme 7"/>
              <p:cNvSpPr/>
              <p:nvPr/>
            </p:nvSpPr>
            <p:spPr>
              <a:xfrm rot="1237471" flipV="1">
                <a:off x="1077165" y="3003392"/>
                <a:ext cx="1496119" cy="1280464"/>
              </a:xfrm>
              <a:prstGeom prst="swooshArrow">
                <a:avLst>
                  <a:gd name="adj1" fmla="val 38778"/>
                  <a:gd name="adj2" fmla="val 29987"/>
                </a:avLst>
              </a:prstGeom>
            </p:spPr>
            <p:style>
              <a:lnRef idx="0">
                <a:schemeClr val="accent5"/>
              </a:lnRef>
              <a:fillRef idx="3">
                <a:schemeClr val="accent5"/>
              </a:fillRef>
              <a:effectRef idx="3">
                <a:schemeClr val="accent5"/>
              </a:effectRef>
              <a:fontRef idx="minor">
                <a:schemeClr val="lt1"/>
              </a:fontRef>
            </p:style>
            <p:txBody>
              <a:bodyPr/>
              <a:lstStyle/>
              <a:p>
                <a:endParaRPr lang="fr-FR" dirty="0"/>
              </a:p>
            </p:txBody>
          </p:sp>
          <p:sp>
            <p:nvSpPr>
              <p:cNvPr id="9" name="ZoneTexte 8"/>
              <p:cNvSpPr txBox="1"/>
              <p:nvPr/>
            </p:nvSpPr>
            <p:spPr>
              <a:xfrm rot="2532001">
                <a:off x="1647072" y="3757431"/>
                <a:ext cx="759381" cy="461665"/>
              </a:xfrm>
              <a:prstGeom prst="rect">
                <a:avLst/>
              </a:prstGeom>
              <a:noFill/>
            </p:spPr>
            <p:txBody>
              <a:bodyPr wrap="square" rtlCol="0">
                <a:spAutoFit/>
              </a:bodyPr>
              <a:lstStyle/>
              <a:p>
                <a:r>
                  <a:rPr lang="fr-FR" sz="1200" b="1" dirty="0"/>
                  <a:t>En lien avec…</a:t>
                </a:r>
              </a:p>
            </p:txBody>
          </p:sp>
        </p:grpSp>
        <p:grpSp>
          <p:nvGrpSpPr>
            <p:cNvPr id="34" name="Groupe 33"/>
            <p:cNvGrpSpPr/>
            <p:nvPr/>
          </p:nvGrpSpPr>
          <p:grpSpPr>
            <a:xfrm>
              <a:off x="-180528" y="1916832"/>
              <a:ext cx="3375992" cy="3600400"/>
              <a:chOff x="35496" y="1916832"/>
              <a:chExt cx="3375992" cy="3600400"/>
            </a:xfrm>
          </p:grpSpPr>
          <p:sp>
            <p:nvSpPr>
              <p:cNvPr id="35" name="Arc 34"/>
              <p:cNvSpPr/>
              <p:nvPr/>
            </p:nvSpPr>
            <p:spPr>
              <a:xfrm rot="10800000" flipH="1">
                <a:off x="35496" y="1916832"/>
                <a:ext cx="2926796" cy="3276364"/>
              </a:xfrm>
              <a:prstGeom prst="arc">
                <a:avLst>
                  <a:gd name="adj1" fmla="val 16200000"/>
                  <a:gd name="adj2" fmla="val 2156410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grpSp>
            <p:nvGrpSpPr>
              <p:cNvPr id="36" name="Groupe 35"/>
              <p:cNvGrpSpPr/>
              <p:nvPr/>
            </p:nvGrpSpPr>
            <p:grpSpPr>
              <a:xfrm>
                <a:off x="1043608" y="3212976"/>
                <a:ext cx="2367880" cy="2304256"/>
                <a:chOff x="1259632" y="3212976"/>
                <a:chExt cx="2367880" cy="2304256"/>
              </a:xfrm>
            </p:grpSpPr>
            <p:sp>
              <p:nvSpPr>
                <p:cNvPr id="37" name="Ellipse 36"/>
                <p:cNvSpPr/>
                <p:nvPr/>
              </p:nvSpPr>
              <p:spPr>
                <a:xfrm>
                  <a:off x="2771800" y="3212976"/>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AP</a:t>
                  </a:r>
                </a:p>
              </p:txBody>
            </p:sp>
            <p:sp>
              <p:nvSpPr>
                <p:cNvPr id="38" name="Ellipse 37"/>
                <p:cNvSpPr/>
                <p:nvPr/>
              </p:nvSpPr>
              <p:spPr>
                <a:xfrm>
                  <a:off x="2627784" y="3861048"/>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EMI</a:t>
                  </a:r>
                </a:p>
              </p:txBody>
            </p:sp>
            <p:sp>
              <p:nvSpPr>
                <p:cNvPr id="39" name="Ellipse 38"/>
                <p:cNvSpPr/>
                <p:nvPr/>
              </p:nvSpPr>
              <p:spPr>
                <a:xfrm>
                  <a:off x="2339752" y="4509120"/>
                  <a:ext cx="792088"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EPI</a:t>
                  </a:r>
                </a:p>
              </p:txBody>
            </p:sp>
            <p:sp>
              <p:nvSpPr>
                <p:cNvPr id="40" name="Ellipse 39"/>
                <p:cNvSpPr/>
                <p:nvPr/>
              </p:nvSpPr>
              <p:spPr>
                <a:xfrm>
                  <a:off x="1259632" y="4941168"/>
                  <a:ext cx="1219944"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a:t>Autres disciplines</a:t>
                  </a:r>
                </a:p>
              </p:txBody>
            </p:sp>
          </p:grpSp>
        </p:grpSp>
      </p:grpSp>
    </p:spTree>
    <p:extLst>
      <p:ext uri="{BB962C8B-B14F-4D97-AF65-F5344CB8AC3E}">
        <p14:creationId xmlns:p14="http://schemas.microsoft.com/office/powerpoint/2010/main" val="34381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403187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5 – Du programme au curriculum…</a:t>
            </a:r>
          </a:p>
        </p:txBody>
      </p:sp>
      <p:graphicFrame>
        <p:nvGraphicFramePr>
          <p:cNvPr id="4" name="Tableau 3"/>
          <p:cNvGraphicFramePr>
            <a:graphicFrameLocks noGrp="1"/>
          </p:cNvGraphicFramePr>
          <p:nvPr>
            <p:extLst>
              <p:ext uri="{D42A27DB-BD31-4B8C-83A1-F6EECF244321}">
                <p14:modId xmlns:p14="http://schemas.microsoft.com/office/powerpoint/2010/main" val="1813394809"/>
              </p:ext>
            </p:extLst>
          </p:nvPr>
        </p:nvGraphicFramePr>
        <p:xfrm>
          <a:off x="827584" y="980728"/>
          <a:ext cx="7560840" cy="3510280"/>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70840">
                <a:tc>
                  <a:txBody>
                    <a:bodyPr/>
                    <a:lstStyle/>
                    <a:p>
                      <a:r>
                        <a:rPr lang="fr-FR" sz="1600" dirty="0">
                          <a:latin typeface="Arial" pitchFamily="34" charset="0"/>
                          <a:cs typeface="Arial" pitchFamily="34" charset="0"/>
                        </a:rPr>
                        <a:t>Le programme :</a:t>
                      </a:r>
                    </a:p>
                  </a:txBody>
                  <a:tcPr/>
                </a:tc>
                <a:tc>
                  <a:txBody>
                    <a:bodyPr/>
                    <a:lstStyle/>
                    <a:p>
                      <a:r>
                        <a:rPr lang="fr-FR" sz="1600" dirty="0">
                          <a:latin typeface="Arial" pitchFamily="34" charset="0"/>
                          <a:cs typeface="Arial" pitchFamily="34" charset="0"/>
                        </a:rPr>
                        <a:t>Le curriculum :</a:t>
                      </a:r>
                    </a:p>
                  </a:txBody>
                  <a:tcPr/>
                </a:tc>
                <a:extLst>
                  <a:ext uri="{0D108BD9-81ED-4DB2-BD59-A6C34878D82A}">
                    <a16:rowId xmlns:a16="http://schemas.microsoft.com/office/drawing/2014/main" val="10000"/>
                  </a:ext>
                </a:extLst>
              </a:tr>
              <a:tr h="370840">
                <a:tc>
                  <a:txBody>
                    <a:bodyPr/>
                    <a:lstStyle/>
                    <a:p>
                      <a:pPr>
                        <a:spcBef>
                          <a:spcPts val="600"/>
                        </a:spcBef>
                        <a:spcAft>
                          <a:spcPts val="600"/>
                        </a:spcAft>
                      </a:pPr>
                      <a:r>
                        <a:rPr lang="fr-FR" sz="1400" dirty="0">
                          <a:latin typeface="Arial" pitchFamily="34" charset="0"/>
                          <a:cs typeface="Arial" pitchFamily="34" charset="0"/>
                        </a:rPr>
                        <a:t>constitue le </a:t>
                      </a:r>
                      <a:r>
                        <a:rPr lang="fr-FR" sz="1400" b="1" dirty="0">
                          <a:latin typeface="Arial" pitchFamily="34" charset="0"/>
                          <a:cs typeface="Arial" pitchFamily="34" charset="0"/>
                        </a:rPr>
                        <a:t>cadre national </a:t>
                      </a:r>
                      <a:r>
                        <a:rPr lang="fr-FR" sz="1400" dirty="0">
                          <a:latin typeface="Arial" pitchFamily="34" charset="0"/>
                          <a:cs typeface="Arial" pitchFamily="34" charset="0"/>
                        </a:rPr>
                        <a:t>à partir</a:t>
                      </a:r>
                      <a:r>
                        <a:rPr lang="fr-FR" sz="1400" baseline="0" dirty="0">
                          <a:latin typeface="Arial" pitchFamily="34" charset="0"/>
                          <a:cs typeface="Arial" pitchFamily="34" charset="0"/>
                        </a:rPr>
                        <a:t> duquel le professeur organise ses enseignements </a:t>
                      </a:r>
                      <a:endParaRPr lang="fr-FR" sz="1400" dirty="0">
                        <a:latin typeface="Arial" pitchFamily="34" charset="0"/>
                        <a:cs typeface="Arial" pitchFamily="34" charset="0"/>
                      </a:endParaRPr>
                    </a:p>
                  </a:txBody>
                  <a:tcPr/>
                </a:tc>
                <a:tc>
                  <a:txBody>
                    <a:bodyPr/>
                    <a:lstStyle/>
                    <a:p>
                      <a:pPr>
                        <a:spcBef>
                          <a:spcPts val="600"/>
                        </a:spcBef>
                        <a:spcAft>
                          <a:spcPts val="600"/>
                        </a:spcAft>
                      </a:pPr>
                      <a:r>
                        <a:rPr lang="fr-FR" sz="1400" dirty="0">
                          <a:latin typeface="Arial" pitchFamily="34" charset="0"/>
                          <a:cs typeface="Arial" pitchFamily="34" charset="0"/>
                        </a:rPr>
                        <a:t>est un </a:t>
                      </a:r>
                      <a:r>
                        <a:rPr lang="fr-FR" sz="1400" b="1" dirty="0">
                          <a:latin typeface="Arial" pitchFamily="34" charset="0"/>
                          <a:cs typeface="Arial" pitchFamily="34" charset="0"/>
                        </a:rPr>
                        <a:t>cadre d’orientation </a:t>
                      </a:r>
                      <a:r>
                        <a:rPr lang="fr-FR" sz="1400" dirty="0">
                          <a:latin typeface="Arial" pitchFamily="34" charset="0"/>
                          <a:cs typeface="Arial" pitchFamily="34" charset="0"/>
                        </a:rPr>
                        <a:t>qui positionne un programme d’enseignement par rapport à :</a:t>
                      </a:r>
                    </a:p>
                    <a:p>
                      <a:pPr marL="285750" indent="-285750">
                        <a:spcBef>
                          <a:spcPts val="600"/>
                        </a:spcBef>
                        <a:spcAft>
                          <a:spcPts val="600"/>
                        </a:spcAft>
                        <a:buFont typeface="Arial" pitchFamily="34" charset="0"/>
                        <a:buChar char="•"/>
                      </a:pPr>
                      <a:r>
                        <a:rPr lang="fr-FR" sz="1400" dirty="0">
                          <a:latin typeface="Arial" pitchFamily="34" charset="0"/>
                          <a:cs typeface="Arial" pitchFamily="34" charset="0"/>
                        </a:rPr>
                        <a:t>un amont (finalité et objectifs de la discipline).</a:t>
                      </a:r>
                    </a:p>
                    <a:p>
                      <a:pPr marL="285750" indent="-285750">
                        <a:spcBef>
                          <a:spcPts val="600"/>
                        </a:spcBef>
                        <a:spcAft>
                          <a:spcPts val="600"/>
                        </a:spcAft>
                        <a:buFont typeface="Arial" pitchFamily="34" charset="0"/>
                        <a:buChar char="•"/>
                      </a:pPr>
                      <a:r>
                        <a:rPr lang="fr-FR" sz="1400" dirty="0">
                          <a:latin typeface="Arial" pitchFamily="34" charset="0"/>
                          <a:cs typeface="Arial" pitchFamily="34" charset="0"/>
                        </a:rPr>
                        <a:t>Un aval (l’ensemble de l’organisation pédagogique de la discipline).</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fr-FR" sz="1400" dirty="0">
                          <a:latin typeface="Arial" pitchFamily="34" charset="0"/>
                          <a:cs typeface="Arial" pitchFamily="34" charset="0"/>
                        </a:rPr>
                        <a:t>se situe dans un paradigme qui définit le caractère d’intelligibilité de la discipline. Un programme est constitué par un ensemble de notions, de concepts, de lois, de règles, etc… </a:t>
                      </a:r>
                    </a:p>
                  </a:txBody>
                  <a:tcPr/>
                </a:tc>
                <a:tc>
                  <a:txBody>
                    <a:bodyPr/>
                    <a:lstStyle/>
                    <a:p>
                      <a:pPr>
                        <a:spcBef>
                          <a:spcPts val="600"/>
                        </a:spcBef>
                        <a:spcAft>
                          <a:spcPts val="600"/>
                        </a:spcAft>
                      </a:pPr>
                      <a:r>
                        <a:rPr lang="fr-FR" sz="1400" dirty="0">
                          <a:latin typeface="Arial" pitchFamily="34" charset="0"/>
                          <a:cs typeface="Arial" pitchFamily="34" charset="0"/>
                        </a:rPr>
                        <a:t>prend en compte toutes les dimensions pédagogiques et didactiques du dispositif de formation (évaluation, aide méthodologique, planification, etc…).</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fr-FR" sz="1400" dirty="0">
                          <a:latin typeface="Arial" pitchFamily="34" charset="0"/>
                          <a:cs typeface="Arial" pitchFamily="34" charset="0"/>
                        </a:rPr>
                        <a:t>évolue en même temps que le paradigme ou que les notions.</a:t>
                      </a:r>
                    </a:p>
                  </a:txBody>
                  <a:tcPr/>
                </a:tc>
                <a:tc>
                  <a:txBody>
                    <a:bodyPr/>
                    <a:lstStyle/>
                    <a:p>
                      <a:pPr>
                        <a:spcBef>
                          <a:spcPts val="600"/>
                        </a:spcBef>
                        <a:spcAft>
                          <a:spcPts val="600"/>
                        </a:spcAft>
                      </a:pPr>
                      <a:r>
                        <a:rPr lang="fr-FR" sz="1400" dirty="0">
                          <a:latin typeface="Arial" pitchFamily="34" charset="0"/>
                          <a:cs typeface="Arial" pitchFamily="34" charset="0"/>
                        </a:rPr>
                        <a:t>évolue en même</a:t>
                      </a:r>
                      <a:r>
                        <a:rPr lang="fr-FR" sz="1400" baseline="0" dirty="0">
                          <a:latin typeface="Arial" pitchFamily="34" charset="0"/>
                          <a:cs typeface="Arial" pitchFamily="34" charset="0"/>
                        </a:rPr>
                        <a:t> temps que les objectifs assignés à l’éducation.</a:t>
                      </a:r>
                      <a:endParaRPr lang="fr-FR" sz="1400"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5" name="ZoneTexte 4"/>
          <p:cNvSpPr txBox="1"/>
          <p:nvPr/>
        </p:nvSpPr>
        <p:spPr>
          <a:xfrm>
            <a:off x="755576" y="4726885"/>
            <a:ext cx="7776864" cy="646331"/>
          </a:xfrm>
          <a:prstGeom prst="rect">
            <a:avLst/>
          </a:prstGeom>
          <a:noFill/>
        </p:spPr>
        <p:txBody>
          <a:bodyPr wrap="square" rtlCol="0">
            <a:spAutoFit/>
          </a:bodyPr>
          <a:lstStyle/>
          <a:p>
            <a:r>
              <a:rPr lang="fr-FR" dirty="0"/>
              <a:t>L’approche </a:t>
            </a:r>
            <a:r>
              <a:rPr lang="fr-FR" dirty="0" err="1"/>
              <a:t>curriculaire</a:t>
            </a:r>
            <a:r>
              <a:rPr lang="fr-FR" dirty="0"/>
              <a:t> prend en compte l’ensemble du dispositif pédagogique et didactique pour en faire un tout cohérent intégré à la formation de l’élève.</a:t>
            </a:r>
          </a:p>
        </p:txBody>
      </p:sp>
    </p:spTree>
    <p:extLst>
      <p:ext uri="{BB962C8B-B14F-4D97-AF65-F5344CB8AC3E}">
        <p14:creationId xmlns:p14="http://schemas.microsoft.com/office/powerpoint/2010/main" val="25113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12218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6 – Principes directeurs du curriculum de technologie</a:t>
            </a:r>
          </a:p>
        </p:txBody>
      </p:sp>
      <p:sp>
        <p:nvSpPr>
          <p:cNvPr id="3" name="ZoneTexte 2"/>
          <p:cNvSpPr txBox="1"/>
          <p:nvPr/>
        </p:nvSpPr>
        <p:spPr>
          <a:xfrm>
            <a:off x="827584" y="3068960"/>
            <a:ext cx="7266733" cy="1077218"/>
          </a:xfrm>
          <a:prstGeom prst="rect">
            <a:avLst/>
          </a:prstGeom>
          <a:noFill/>
        </p:spPr>
        <p:txBody>
          <a:bodyPr wrap="none" rtlCol="0">
            <a:spAutoFit/>
          </a:bodyPr>
          <a:lstStyle/>
          <a:p>
            <a:r>
              <a:rPr lang="fr-FR" sz="1600" dirty="0">
                <a:solidFill>
                  <a:schemeClr val="tx2"/>
                </a:solidFill>
                <a:latin typeface="Arial" pitchFamily="34" charset="0"/>
                <a:cs typeface="Arial" pitchFamily="34" charset="0"/>
              </a:rPr>
              <a:t>Le curriculum de technologie du cycle 4 est organisé autour de 3 dimensions :</a:t>
            </a:r>
          </a:p>
          <a:p>
            <a:pPr marL="285750" indent="-285750">
              <a:buFont typeface="Arial" pitchFamily="34" charset="0"/>
              <a:buChar char="•"/>
            </a:pPr>
            <a:r>
              <a:rPr lang="fr-FR" sz="1600" dirty="0">
                <a:latin typeface="Arial" pitchFamily="34" charset="0"/>
                <a:cs typeface="Arial" pitchFamily="34" charset="0"/>
              </a:rPr>
              <a:t>Une dimension d’ingénierie design ;</a:t>
            </a:r>
          </a:p>
          <a:p>
            <a:pPr marL="285750" indent="-285750">
              <a:buFont typeface="Arial" pitchFamily="34" charset="0"/>
              <a:buChar char="•"/>
            </a:pPr>
            <a:r>
              <a:rPr lang="fr-FR" sz="1600" dirty="0">
                <a:latin typeface="Arial" pitchFamily="34" charset="0"/>
                <a:cs typeface="Arial" pitchFamily="34" charset="0"/>
              </a:rPr>
              <a:t>Une dimension socio-culturelle ;</a:t>
            </a:r>
          </a:p>
          <a:p>
            <a:pPr marL="285750" indent="-285750">
              <a:buFont typeface="Arial" pitchFamily="34" charset="0"/>
              <a:buChar char="•"/>
            </a:pPr>
            <a:r>
              <a:rPr lang="fr-FR" sz="1600" dirty="0">
                <a:latin typeface="Arial" pitchFamily="34" charset="0"/>
                <a:cs typeface="Arial" pitchFamily="34" charset="0"/>
              </a:rPr>
              <a:t>Une dimension scientifique.</a:t>
            </a:r>
          </a:p>
        </p:txBody>
      </p:sp>
      <p:sp>
        <p:nvSpPr>
          <p:cNvPr id="4" name="ZoneTexte 3"/>
          <p:cNvSpPr txBox="1"/>
          <p:nvPr/>
        </p:nvSpPr>
        <p:spPr>
          <a:xfrm>
            <a:off x="755576" y="908720"/>
            <a:ext cx="7776864" cy="1815882"/>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Une intégration cohérente dans tout le continuum de formation qui repose sur :</a:t>
            </a:r>
          </a:p>
          <a:p>
            <a:pPr marL="285750" indent="-285750">
              <a:buFont typeface="Arial" pitchFamily="34" charset="0"/>
              <a:buChar char="•"/>
            </a:pPr>
            <a:r>
              <a:rPr lang="fr-FR" sz="1600" dirty="0">
                <a:latin typeface="Arial" pitchFamily="34" charset="0"/>
                <a:cs typeface="Arial" pitchFamily="34" charset="0"/>
              </a:rPr>
              <a:t>Une ouverture sur le monde selon plusieurs composantes (sociétale, culturelle, juridique, etc…).</a:t>
            </a:r>
          </a:p>
          <a:p>
            <a:pPr marL="285750" indent="-285750">
              <a:buFont typeface="Arial" pitchFamily="34" charset="0"/>
              <a:buChar char="•"/>
            </a:pPr>
            <a:r>
              <a:rPr lang="fr-FR" sz="1600" dirty="0">
                <a:latin typeface="Arial" pitchFamily="34" charset="0"/>
                <a:cs typeface="Arial" pitchFamily="34" charset="0"/>
              </a:rPr>
              <a:t>L’utilisation des démarches pédagogiques (investigation, résolution de problèmes et projet).</a:t>
            </a:r>
          </a:p>
          <a:p>
            <a:pPr marL="285750" indent="-285750">
              <a:buFont typeface="Arial" pitchFamily="34" charset="0"/>
              <a:buChar char="•"/>
            </a:pPr>
            <a:r>
              <a:rPr lang="fr-FR" sz="1600" dirty="0">
                <a:latin typeface="Arial" pitchFamily="34" charset="0"/>
                <a:cs typeface="Arial" pitchFamily="34" charset="0"/>
              </a:rPr>
              <a:t>Des organisations pédagogiques favorisant le travail collaboratif et les échanges.</a:t>
            </a:r>
          </a:p>
          <a:p>
            <a:pPr marL="285750" indent="-285750">
              <a:buFont typeface="Arial" pitchFamily="34" charset="0"/>
              <a:buChar char="•"/>
            </a:pPr>
            <a:r>
              <a:rPr lang="fr-FR" sz="1600" dirty="0">
                <a:latin typeface="Arial" pitchFamily="34" charset="0"/>
                <a:cs typeface="Arial" pitchFamily="34" charset="0"/>
              </a:rPr>
              <a:t>L’utilisation des moyens numériques.</a:t>
            </a:r>
          </a:p>
        </p:txBody>
      </p:sp>
      <p:sp>
        <p:nvSpPr>
          <p:cNvPr id="5" name="ZoneTexte 4"/>
          <p:cNvSpPr txBox="1"/>
          <p:nvPr/>
        </p:nvSpPr>
        <p:spPr>
          <a:xfrm>
            <a:off x="827585" y="4509120"/>
            <a:ext cx="7992888" cy="830997"/>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 enseignement d’informatique en lien avec les mathématiques :</a:t>
            </a:r>
          </a:p>
          <a:p>
            <a:pPr marL="285750" indent="-285750">
              <a:buFont typeface="Arial" pitchFamily="34" charset="0"/>
              <a:buChar char="•"/>
            </a:pPr>
            <a:r>
              <a:rPr lang="fr-FR" sz="1600" dirty="0">
                <a:latin typeface="Arial" pitchFamily="34" charset="0"/>
                <a:cs typeface="Arial" pitchFamily="34" charset="0"/>
              </a:rPr>
              <a:t>Nécessaire synchronisation entre les deux enseignements de mathématiques et de technologie.</a:t>
            </a:r>
          </a:p>
        </p:txBody>
      </p:sp>
    </p:spTree>
    <p:extLst>
      <p:ext uri="{BB962C8B-B14F-4D97-AF65-F5344CB8AC3E}">
        <p14:creationId xmlns:p14="http://schemas.microsoft.com/office/powerpoint/2010/main" val="13714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12218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6 – Principes directeurs du curriculum de technologie</a:t>
            </a:r>
          </a:p>
        </p:txBody>
      </p:sp>
      <p:sp>
        <p:nvSpPr>
          <p:cNvPr id="3" name="ZoneTexte 2"/>
          <p:cNvSpPr txBox="1"/>
          <p:nvPr/>
        </p:nvSpPr>
        <p:spPr>
          <a:xfrm>
            <a:off x="701649" y="836712"/>
            <a:ext cx="4086375" cy="1077218"/>
          </a:xfrm>
          <a:prstGeom prst="rect">
            <a:avLst/>
          </a:prstGeom>
          <a:noFill/>
        </p:spPr>
        <p:txBody>
          <a:bodyPr wrap="none" rtlCol="0">
            <a:spAutoFit/>
          </a:bodyPr>
          <a:lstStyle/>
          <a:p>
            <a:r>
              <a:rPr lang="fr-FR" sz="1600" dirty="0">
                <a:solidFill>
                  <a:schemeClr val="tx2"/>
                </a:solidFill>
                <a:latin typeface="Arial" pitchFamily="34" charset="0"/>
                <a:cs typeface="Arial" pitchFamily="34" charset="0"/>
              </a:rPr>
              <a:t>Un tableau de synthèse qui présente : </a:t>
            </a:r>
          </a:p>
          <a:p>
            <a:pPr marL="285750" indent="-285750">
              <a:buFont typeface="Arial" pitchFamily="34" charset="0"/>
              <a:buChar char="•"/>
            </a:pPr>
            <a:r>
              <a:rPr lang="fr-FR" sz="1600" dirty="0">
                <a:latin typeface="Arial" pitchFamily="34" charset="0"/>
                <a:cs typeface="Arial" pitchFamily="34" charset="0"/>
              </a:rPr>
              <a:t>7 compétences principales.</a:t>
            </a:r>
          </a:p>
          <a:p>
            <a:pPr marL="285750" indent="-285750">
              <a:buFont typeface="Arial" pitchFamily="34" charset="0"/>
              <a:buChar char="•"/>
            </a:pPr>
            <a:r>
              <a:rPr lang="fr-FR" sz="1600" dirty="0">
                <a:latin typeface="Arial" pitchFamily="34" charset="0"/>
                <a:cs typeface="Arial" pitchFamily="34" charset="0"/>
              </a:rPr>
              <a:t>26 compétences secondaires.</a:t>
            </a:r>
          </a:p>
          <a:p>
            <a:pPr marL="285750" indent="-285750">
              <a:buFont typeface="Arial" pitchFamily="34" charset="0"/>
              <a:buChar char="•"/>
            </a:pPr>
            <a:r>
              <a:rPr lang="fr-FR" sz="1600" dirty="0">
                <a:latin typeface="Arial" pitchFamily="34" charset="0"/>
                <a:cs typeface="Arial" pitchFamily="34" charset="0"/>
              </a:rPr>
              <a:t>Les liens avec les 5 domaines du socle.</a:t>
            </a:r>
          </a:p>
        </p:txBody>
      </p:sp>
      <p:graphicFrame>
        <p:nvGraphicFramePr>
          <p:cNvPr id="6" name="Tableau 5"/>
          <p:cNvGraphicFramePr>
            <a:graphicFrameLocks noGrp="1"/>
          </p:cNvGraphicFramePr>
          <p:nvPr>
            <p:extLst>
              <p:ext uri="{D42A27DB-BD31-4B8C-83A1-F6EECF244321}">
                <p14:modId xmlns:p14="http://schemas.microsoft.com/office/powerpoint/2010/main" val="3743573177"/>
              </p:ext>
            </p:extLst>
          </p:nvPr>
        </p:nvGraphicFramePr>
        <p:xfrm>
          <a:off x="842931" y="3304272"/>
          <a:ext cx="7740000" cy="1132840"/>
        </p:xfrm>
        <a:graphic>
          <a:graphicData uri="http://schemas.openxmlformats.org/drawingml/2006/table">
            <a:tbl>
              <a:tblPr firstRow="1" bandRow="1">
                <a:tableStyleId>{5C22544A-7EE6-4342-B048-85BDC9FD1C3A}</a:tableStyleId>
              </a:tblPr>
              <a:tblGrid>
                <a:gridCol w="576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tblGrid>
              <a:tr h="370840">
                <a:tc>
                  <a:txBody>
                    <a:bodyPr/>
                    <a:lstStyle/>
                    <a:p>
                      <a:pPr algn="ctr"/>
                      <a:r>
                        <a:rPr lang="fr-FR" dirty="0"/>
                        <a:t>Compétences travaillées</a:t>
                      </a:r>
                    </a:p>
                  </a:txBody>
                  <a:tcPr/>
                </a:tc>
                <a:tc>
                  <a:txBody>
                    <a:bodyPr/>
                    <a:lstStyle/>
                    <a:p>
                      <a:pPr algn="ctr"/>
                      <a:r>
                        <a:rPr lang="fr-FR" dirty="0"/>
                        <a:t>Domaine du socle</a:t>
                      </a:r>
                    </a:p>
                  </a:txBody>
                  <a:tcPr/>
                </a:tc>
                <a:extLst>
                  <a:ext uri="{0D108BD9-81ED-4DB2-BD59-A6C34878D82A}">
                    <a16:rowId xmlns:a16="http://schemas.microsoft.com/office/drawing/2014/main" val="10000"/>
                  </a:ext>
                </a:extLst>
              </a:tr>
              <a:tr h="370840">
                <a:tc>
                  <a:txBody>
                    <a:bodyPr/>
                    <a:lstStyle/>
                    <a:p>
                      <a:r>
                        <a:rPr lang="fr-FR" sz="1600" b="1" dirty="0">
                          <a:latin typeface="Arial" pitchFamily="34" charset="0"/>
                          <a:cs typeface="Arial" pitchFamily="34" charset="0"/>
                        </a:rPr>
                        <a:t>Pratiquer des démarches scientifiques et technologiques</a:t>
                      </a:r>
                    </a:p>
                    <a:p>
                      <a:pPr marL="285750" indent="-285750">
                        <a:buFont typeface="Arial" pitchFamily="34" charset="0"/>
                        <a:buChar char="•"/>
                      </a:pPr>
                      <a:r>
                        <a:rPr lang="fr-FR" sz="1400" dirty="0">
                          <a:latin typeface="Arial" pitchFamily="34" charset="0"/>
                          <a:cs typeface="Arial" pitchFamily="34" charset="0"/>
                        </a:rPr>
                        <a:t>Imaginer, synthétiser, formaliser et respecter une procédure, un protocole.</a:t>
                      </a:r>
                    </a:p>
                  </a:txBody>
                  <a:tcPr/>
                </a:tc>
                <a:tc>
                  <a:txBody>
                    <a:bodyPr/>
                    <a:lstStyle/>
                    <a:p>
                      <a:pPr algn="ctr"/>
                      <a:r>
                        <a:rPr lang="fr-FR" sz="1400" b="1" dirty="0">
                          <a:latin typeface="Arial" pitchFamily="34" charset="0"/>
                          <a:cs typeface="Arial" pitchFamily="34" charset="0"/>
                        </a:rPr>
                        <a:t>4</a:t>
                      </a:r>
                    </a:p>
                  </a:txBody>
                  <a:tcPr/>
                </a:tc>
                <a:extLst>
                  <a:ext uri="{0D108BD9-81ED-4DB2-BD59-A6C34878D82A}">
                    <a16:rowId xmlns:a16="http://schemas.microsoft.com/office/drawing/2014/main" val="10001"/>
                  </a:ext>
                </a:extLst>
              </a:tr>
            </a:tbl>
          </a:graphicData>
        </a:graphic>
      </p:graphicFrame>
      <p:sp>
        <p:nvSpPr>
          <p:cNvPr id="8" name="Rectangle à coins arrondis 7"/>
          <p:cNvSpPr/>
          <p:nvPr/>
        </p:nvSpPr>
        <p:spPr>
          <a:xfrm>
            <a:off x="4932040" y="2276872"/>
            <a:ext cx="3096344" cy="648072"/>
          </a:xfrm>
          <a:prstGeom prst="wedgeRoundRectCallout">
            <a:avLst>
              <a:gd name="adj1" fmla="val -36223"/>
              <a:gd name="adj2" fmla="val 17621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b="1" dirty="0">
                <a:solidFill>
                  <a:schemeClr val="tx1"/>
                </a:solidFill>
                <a:latin typeface="Arial" pitchFamily="34" charset="0"/>
                <a:cs typeface="Arial" pitchFamily="34" charset="0"/>
              </a:rPr>
              <a:t>Compétence principale</a:t>
            </a:r>
          </a:p>
        </p:txBody>
      </p:sp>
      <p:sp>
        <p:nvSpPr>
          <p:cNvPr id="9" name="Rectangle à coins arrondis 8"/>
          <p:cNvSpPr/>
          <p:nvPr/>
        </p:nvSpPr>
        <p:spPr>
          <a:xfrm>
            <a:off x="2735796" y="4725144"/>
            <a:ext cx="3096344" cy="648072"/>
          </a:xfrm>
          <a:prstGeom prst="wedgeRoundRectCallout">
            <a:avLst>
              <a:gd name="adj1" fmla="val -64433"/>
              <a:gd name="adj2" fmla="val -12281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dirty="0">
                <a:solidFill>
                  <a:schemeClr val="tx1"/>
                </a:solidFill>
                <a:latin typeface="Arial" pitchFamily="34" charset="0"/>
                <a:cs typeface="Arial" pitchFamily="34" charset="0"/>
              </a:rPr>
              <a:t>Compétence secondaire</a:t>
            </a:r>
          </a:p>
        </p:txBody>
      </p:sp>
    </p:spTree>
    <p:extLst>
      <p:ext uri="{BB962C8B-B14F-4D97-AF65-F5344CB8AC3E}">
        <p14:creationId xmlns:p14="http://schemas.microsoft.com/office/powerpoint/2010/main" val="24208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theme/theme1.xml><?xml version="1.0" encoding="utf-8"?>
<a:theme xmlns:a="http://schemas.openxmlformats.org/drawingml/2006/main" name="Modèle académique STI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académique STI final</Template>
  <TotalTime>3333</TotalTime>
  <Words>1726</Words>
  <Application>Microsoft Office PowerPoint</Application>
  <PresentationFormat>Affichage à l'écran (4:3)</PresentationFormat>
  <Paragraphs>291</Paragraphs>
  <Slides>19</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Industria</vt:lpstr>
      <vt:lpstr>Wingdings</vt:lpstr>
      <vt:lpstr>Modèle académique STI final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ACADEMIE DE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alain ichard</cp:lastModifiedBy>
  <cp:revision>72</cp:revision>
  <dcterms:created xsi:type="dcterms:W3CDTF">2016-01-14T19:40:59Z</dcterms:created>
  <dcterms:modified xsi:type="dcterms:W3CDTF">2016-04-07T13:26:53Z</dcterms:modified>
</cp:coreProperties>
</file>