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AB5E-5971-4A18-8C9B-C98AA480E24C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57CD-4180-4387-BA8D-CA886FD1F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7428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AB5E-5971-4A18-8C9B-C98AA480E24C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57CD-4180-4387-BA8D-CA886FD1F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232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AB5E-5971-4A18-8C9B-C98AA480E24C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57CD-4180-4387-BA8D-CA886FD1F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5888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 userDrawn="1"/>
        </p:nvSpPr>
        <p:spPr>
          <a:xfrm>
            <a:off x="3776776" y="6361584"/>
            <a:ext cx="61494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bg1">
                    <a:lumMod val="50000"/>
                  </a:schemeClr>
                </a:solidFill>
                <a:latin typeface="Industria" pitchFamily="2" charset="0"/>
                <a:cs typeface="Arial" pitchFamily="34" charset="0"/>
              </a:rPr>
              <a:t>Inspection Pédagogique Régionale</a:t>
            </a:r>
            <a:r>
              <a:rPr lang="fr-FR" sz="1400" baseline="0" dirty="0">
                <a:solidFill>
                  <a:schemeClr val="bg1">
                    <a:lumMod val="50000"/>
                  </a:schemeClr>
                </a:solidFill>
                <a:latin typeface="Industria" pitchFamily="2" charset="0"/>
                <a:cs typeface="Arial" pitchFamily="34" charset="0"/>
              </a:rPr>
              <a:t> des Sciences et Techniques Industrielles</a:t>
            </a:r>
            <a:endParaRPr lang="fr-FR" sz="1400" dirty="0">
              <a:solidFill>
                <a:schemeClr val="bg1">
                  <a:lumMod val="50000"/>
                </a:schemeClr>
              </a:solidFill>
              <a:latin typeface="Industria" pitchFamily="2" charset="0"/>
              <a:cs typeface="Arial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50" y="5954912"/>
            <a:ext cx="1572173" cy="786457"/>
          </a:xfrm>
          <a:prstGeom prst="rect">
            <a:avLst/>
          </a:prstGeom>
        </p:spPr>
      </p:pic>
      <p:sp>
        <p:nvSpPr>
          <p:cNvPr id="2" name="ZoneTexte 1"/>
          <p:cNvSpPr txBox="1"/>
          <p:nvPr userDrawn="1"/>
        </p:nvSpPr>
        <p:spPr>
          <a:xfrm>
            <a:off x="10429645" y="6361584"/>
            <a:ext cx="1426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Industria" pitchFamily="2" charset="0"/>
              </a:rPr>
              <a:t>Diapositive </a:t>
            </a:r>
            <a:fld id="{9ABD3C1C-7CF3-4A69-8CA8-53FF9E85F99B}" type="slidenum">
              <a:rPr lang="fr-FR" sz="1400" smtClean="0">
                <a:solidFill>
                  <a:schemeClr val="tx1">
                    <a:lumMod val="50000"/>
                    <a:lumOff val="50000"/>
                  </a:schemeClr>
                </a:solidFill>
                <a:latin typeface="Industria" pitchFamily="2" charset="0"/>
              </a:rPr>
              <a:pPr algn="r"/>
              <a:t>‹N°›</a:t>
            </a:fld>
            <a:endParaRPr lang="fr-FR" sz="1400" dirty="0">
              <a:solidFill>
                <a:schemeClr val="tx1">
                  <a:lumMod val="50000"/>
                  <a:lumOff val="50000"/>
                </a:schemeClr>
              </a:solidFill>
              <a:latin typeface="Industri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332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AB5E-5971-4A18-8C9B-C98AA480E24C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57CD-4180-4387-BA8D-CA886FD1F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9658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AB5E-5971-4A18-8C9B-C98AA480E24C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57CD-4180-4387-BA8D-CA886FD1F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5189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AB5E-5971-4A18-8C9B-C98AA480E24C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57CD-4180-4387-BA8D-CA886FD1F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3757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AB5E-5971-4A18-8C9B-C98AA480E24C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57CD-4180-4387-BA8D-CA886FD1F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705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AB5E-5971-4A18-8C9B-C98AA480E24C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57CD-4180-4387-BA8D-CA886FD1F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8570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AB5E-5971-4A18-8C9B-C98AA480E24C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57CD-4180-4387-BA8D-CA886FD1F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825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AB5E-5971-4A18-8C9B-C98AA480E24C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57CD-4180-4387-BA8D-CA886FD1F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008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AB5E-5971-4A18-8C9B-C98AA480E24C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57CD-4180-4387-BA8D-CA886FD1F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550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9AB5E-5971-4A18-8C9B-C98AA480E24C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457CD-4180-4387-BA8D-CA886FD1F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941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e 4"/>
          <p:cNvSpPr/>
          <p:nvPr/>
        </p:nvSpPr>
        <p:spPr>
          <a:xfrm>
            <a:off x="2207568" y="1286752"/>
            <a:ext cx="5040560" cy="3438392"/>
          </a:xfrm>
          <a:prstGeom prst="homePlate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/>
          <p:cNvSpPr txBox="1"/>
          <p:nvPr/>
        </p:nvSpPr>
        <p:spPr>
          <a:xfrm>
            <a:off x="1847529" y="332656"/>
            <a:ext cx="7301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8 – Méthodologie de construction d’une séquence pédagogique</a:t>
            </a:r>
          </a:p>
        </p:txBody>
      </p:sp>
      <p:sp>
        <p:nvSpPr>
          <p:cNvPr id="6" name="Pentagone 5"/>
          <p:cNvSpPr/>
          <p:nvPr/>
        </p:nvSpPr>
        <p:spPr>
          <a:xfrm>
            <a:off x="3434290" y="2276872"/>
            <a:ext cx="6046086" cy="1440000"/>
          </a:xfrm>
          <a:prstGeom prst="homePlate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9" name="Groupe 18"/>
          <p:cNvGrpSpPr/>
          <p:nvPr/>
        </p:nvGrpSpPr>
        <p:grpSpPr>
          <a:xfrm>
            <a:off x="2279576" y="692736"/>
            <a:ext cx="2448232" cy="900040"/>
            <a:chOff x="755576" y="692736"/>
            <a:chExt cx="2448232" cy="900040"/>
          </a:xfrm>
        </p:grpSpPr>
        <p:sp>
          <p:nvSpPr>
            <p:cNvPr id="4" name="Rectangle 3"/>
            <p:cNvSpPr/>
            <p:nvPr/>
          </p:nvSpPr>
          <p:spPr>
            <a:xfrm>
              <a:off x="755576" y="800688"/>
              <a:ext cx="2304276" cy="792088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latin typeface="Arial" pitchFamily="34" charset="0"/>
                  <a:cs typeface="Arial" pitchFamily="34" charset="0"/>
                </a:rPr>
                <a:t>Identification des compétences disciplinaires et du socle à construire</a:t>
              </a:r>
            </a:p>
          </p:txBody>
        </p:sp>
        <p:sp>
          <p:nvSpPr>
            <p:cNvPr id="3" name="Larme 2"/>
            <p:cNvSpPr/>
            <p:nvPr/>
          </p:nvSpPr>
          <p:spPr>
            <a:xfrm>
              <a:off x="2843808" y="692736"/>
              <a:ext cx="360000" cy="360000"/>
            </a:xfrm>
            <a:prstGeom prst="teardrop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dirty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</p:grpSp>
      <p:grpSp>
        <p:nvGrpSpPr>
          <p:cNvPr id="26" name="Groupe 25"/>
          <p:cNvGrpSpPr/>
          <p:nvPr/>
        </p:nvGrpSpPr>
        <p:grpSpPr>
          <a:xfrm>
            <a:off x="2711784" y="1670652"/>
            <a:ext cx="1440000" cy="2694453"/>
            <a:chOff x="1187784" y="1670651"/>
            <a:chExt cx="1440000" cy="2694453"/>
          </a:xfrm>
        </p:grpSpPr>
        <p:sp>
          <p:nvSpPr>
            <p:cNvPr id="8" name="Ellipse 7"/>
            <p:cNvSpPr/>
            <p:nvPr/>
          </p:nvSpPr>
          <p:spPr>
            <a:xfrm>
              <a:off x="1187784" y="2276872"/>
              <a:ext cx="1440000" cy="1440000"/>
            </a:xfrm>
            <a:prstGeom prst="ellipse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 lIns="36000" tIns="36000" rIns="36000" bIns="36000" rtlCol="0" anchor="ctr"/>
            <a:lstStyle/>
            <a:p>
              <a:pPr algn="ctr"/>
              <a:r>
                <a:rPr lang="fr-FR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Contexte</a:t>
              </a:r>
            </a:p>
            <a:p>
              <a:pPr algn="ctr"/>
              <a:r>
                <a:rPr lang="fr-FR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d’apprentissage</a:t>
              </a:r>
            </a:p>
            <a:p>
              <a:pPr algn="ctr"/>
              <a:r>
                <a:rPr lang="fr-FR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qui a du sens</a:t>
              </a:r>
            </a:p>
            <a:p>
              <a:pPr algn="ctr"/>
              <a:r>
                <a:rPr lang="fr-FR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pour l’élève</a:t>
              </a:r>
            </a:p>
          </p:txBody>
        </p:sp>
        <p:sp>
          <p:nvSpPr>
            <p:cNvPr id="12" name="Flèche vers le bas 11"/>
            <p:cNvSpPr/>
            <p:nvPr/>
          </p:nvSpPr>
          <p:spPr>
            <a:xfrm>
              <a:off x="1665468" y="1670651"/>
              <a:ext cx="484632" cy="540000"/>
            </a:xfrm>
            <a:prstGeom prst="downArrow">
              <a:avLst/>
            </a:prstGeom>
            <a:ln>
              <a:noFill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Flèche vers le bas 12"/>
            <p:cNvSpPr/>
            <p:nvPr/>
          </p:nvSpPr>
          <p:spPr>
            <a:xfrm flipV="1">
              <a:off x="1667974" y="3825104"/>
              <a:ext cx="484632" cy="540000"/>
            </a:xfrm>
            <a:prstGeom prst="downArrow">
              <a:avLst/>
            </a:prstGeom>
            <a:ln>
              <a:noFill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6744232" y="2276872"/>
            <a:ext cx="1440000" cy="1440000"/>
            <a:chOff x="5220232" y="2276872"/>
            <a:chExt cx="1440000" cy="1440000"/>
          </a:xfrm>
        </p:grpSpPr>
        <p:sp>
          <p:nvSpPr>
            <p:cNvPr id="10" name="Ellipse 9"/>
            <p:cNvSpPr/>
            <p:nvPr/>
          </p:nvSpPr>
          <p:spPr>
            <a:xfrm>
              <a:off x="5220232" y="2276872"/>
              <a:ext cx="1440000" cy="1440000"/>
            </a:xfrm>
            <a:prstGeom prst="ellipse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 lIns="36000" tIns="36000" rIns="36000" bIns="36000" rtlCol="0" anchor="ctr"/>
            <a:lstStyle/>
            <a:p>
              <a:pPr algn="ctr"/>
              <a:r>
                <a:rPr lang="fr-FR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Structuration</a:t>
              </a:r>
            </a:p>
            <a:p>
              <a:pPr algn="ctr"/>
              <a:r>
                <a:rPr lang="fr-FR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des</a:t>
              </a:r>
            </a:p>
            <a:p>
              <a:pPr algn="ctr"/>
              <a:r>
                <a:rPr lang="fr-FR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savoirs</a:t>
              </a:r>
            </a:p>
          </p:txBody>
        </p:sp>
        <p:sp>
          <p:nvSpPr>
            <p:cNvPr id="14" name="Larme 13"/>
            <p:cNvSpPr/>
            <p:nvPr/>
          </p:nvSpPr>
          <p:spPr>
            <a:xfrm>
              <a:off x="6300192" y="2276912"/>
              <a:ext cx="360000" cy="360000"/>
            </a:xfrm>
            <a:prstGeom prst="teardrop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dirty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</p:grpSp>
      <p:grpSp>
        <p:nvGrpSpPr>
          <p:cNvPr id="23" name="Groupe 22"/>
          <p:cNvGrpSpPr/>
          <p:nvPr/>
        </p:nvGrpSpPr>
        <p:grpSpPr>
          <a:xfrm>
            <a:off x="8760456" y="2268548"/>
            <a:ext cx="1440000" cy="1448325"/>
            <a:chOff x="7236456" y="2268547"/>
            <a:chExt cx="1440000" cy="1448325"/>
          </a:xfrm>
        </p:grpSpPr>
        <p:sp>
          <p:nvSpPr>
            <p:cNvPr id="11" name="Ellipse 10"/>
            <p:cNvSpPr/>
            <p:nvPr/>
          </p:nvSpPr>
          <p:spPr>
            <a:xfrm>
              <a:off x="7236456" y="2276872"/>
              <a:ext cx="1440000" cy="1440000"/>
            </a:xfrm>
            <a:prstGeom prst="ellipse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 lIns="36000" tIns="36000" rIns="36000" bIns="36000" rtlCol="0" anchor="ctr"/>
            <a:lstStyle/>
            <a:p>
              <a:pPr algn="ctr"/>
              <a:r>
                <a:rPr lang="fr-FR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Evaluation</a:t>
              </a:r>
            </a:p>
          </p:txBody>
        </p:sp>
        <p:sp>
          <p:nvSpPr>
            <p:cNvPr id="15" name="Larme 14"/>
            <p:cNvSpPr/>
            <p:nvPr/>
          </p:nvSpPr>
          <p:spPr>
            <a:xfrm>
              <a:off x="8258649" y="2268547"/>
              <a:ext cx="360000" cy="360000"/>
            </a:xfrm>
            <a:prstGeom prst="teardrop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dirty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</p:grpSp>
      <p:grpSp>
        <p:nvGrpSpPr>
          <p:cNvPr id="25" name="Groupe 24"/>
          <p:cNvGrpSpPr/>
          <p:nvPr/>
        </p:nvGrpSpPr>
        <p:grpSpPr>
          <a:xfrm>
            <a:off x="4728008" y="2276872"/>
            <a:ext cx="1440000" cy="1440000"/>
            <a:chOff x="3204008" y="2276872"/>
            <a:chExt cx="1440000" cy="1440000"/>
          </a:xfrm>
        </p:grpSpPr>
        <p:sp>
          <p:nvSpPr>
            <p:cNvPr id="9" name="Ellipse 8"/>
            <p:cNvSpPr/>
            <p:nvPr/>
          </p:nvSpPr>
          <p:spPr>
            <a:xfrm>
              <a:off x="3204008" y="2276872"/>
              <a:ext cx="1440000" cy="1440000"/>
            </a:xfrm>
            <a:prstGeom prst="ellipse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 lIns="36000" tIns="36000" rIns="36000" bIns="36000" rtlCol="0" anchor="ctr"/>
            <a:lstStyle/>
            <a:p>
              <a:pPr algn="ctr"/>
              <a:r>
                <a:rPr lang="fr-FR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Activités</a:t>
              </a:r>
            </a:p>
            <a:p>
              <a:pPr algn="ctr"/>
              <a:r>
                <a:rPr lang="fr-FR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pédagogiques</a:t>
              </a:r>
            </a:p>
          </p:txBody>
        </p:sp>
        <p:sp>
          <p:nvSpPr>
            <p:cNvPr id="16" name="Larme 15"/>
            <p:cNvSpPr/>
            <p:nvPr/>
          </p:nvSpPr>
          <p:spPr>
            <a:xfrm>
              <a:off x="4284008" y="2282540"/>
              <a:ext cx="360000" cy="360000"/>
            </a:xfrm>
            <a:prstGeom prst="teardrop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dirty="0"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</p:grpSp>
      <p:grpSp>
        <p:nvGrpSpPr>
          <p:cNvPr id="24" name="Groupe 23"/>
          <p:cNvGrpSpPr/>
          <p:nvPr/>
        </p:nvGrpSpPr>
        <p:grpSpPr>
          <a:xfrm>
            <a:off x="2279576" y="4365104"/>
            <a:ext cx="2448432" cy="1368152"/>
            <a:chOff x="755576" y="4365104"/>
            <a:chExt cx="2448432" cy="1368152"/>
          </a:xfrm>
        </p:grpSpPr>
        <p:sp>
          <p:nvSpPr>
            <p:cNvPr id="7" name="Rectangle 6"/>
            <p:cNvSpPr/>
            <p:nvPr/>
          </p:nvSpPr>
          <p:spPr>
            <a:xfrm>
              <a:off x="755576" y="4437112"/>
              <a:ext cx="2304276" cy="1296144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latin typeface="Arial" pitchFamily="34" charset="0"/>
                  <a:cs typeface="Arial" pitchFamily="34" charset="0"/>
                </a:rPr>
                <a:t>Proposition d’un centre d’intérêt et</a:t>
              </a:r>
            </a:p>
            <a:p>
              <a:pPr algn="ctr"/>
              <a:r>
                <a:rPr lang="fr-FR" sz="1200" dirty="0">
                  <a:latin typeface="Arial" pitchFamily="34" charset="0"/>
                  <a:cs typeface="Arial" pitchFamily="34" charset="0"/>
                </a:rPr>
                <a:t>d’une (ou plusieurs) problématique (s) prenant appui sur un thème et croisant les 3 dimensions.</a:t>
              </a:r>
            </a:p>
          </p:txBody>
        </p:sp>
        <p:sp>
          <p:nvSpPr>
            <p:cNvPr id="17" name="Larme 16"/>
            <p:cNvSpPr/>
            <p:nvPr/>
          </p:nvSpPr>
          <p:spPr>
            <a:xfrm>
              <a:off x="2844008" y="4365104"/>
              <a:ext cx="360000" cy="360000"/>
            </a:xfrm>
            <a:prstGeom prst="teardrop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dirty="0"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</p:grpSp>
      <p:sp>
        <p:nvSpPr>
          <p:cNvPr id="18" name="Virage 17"/>
          <p:cNvSpPr/>
          <p:nvPr/>
        </p:nvSpPr>
        <p:spPr>
          <a:xfrm rot="5400000">
            <a:off x="6682967" y="-802783"/>
            <a:ext cx="1058477" cy="4968393"/>
          </a:xfrm>
          <a:prstGeom prst="bentArrow">
            <a:avLst>
              <a:gd name="adj1" fmla="val 28101"/>
              <a:gd name="adj2" fmla="val 25000"/>
              <a:gd name="adj3" fmla="val 25000"/>
              <a:gd name="adj4" fmla="val 43750"/>
            </a:avLst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270" lIns="36000" tIns="36000" rIns="36000" bIns="36000" rtlCol="0" anchor="t"/>
          <a:lstStyle/>
          <a:p>
            <a:pPr algn="ctr"/>
            <a:r>
              <a:rPr lang="fr-FR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Intention pédagogique à priori</a:t>
            </a:r>
          </a:p>
        </p:txBody>
      </p:sp>
      <p:grpSp>
        <p:nvGrpSpPr>
          <p:cNvPr id="27" name="Groupe 26"/>
          <p:cNvGrpSpPr/>
          <p:nvPr/>
        </p:nvGrpSpPr>
        <p:grpSpPr>
          <a:xfrm>
            <a:off x="5298103" y="3933057"/>
            <a:ext cx="4326288" cy="1459905"/>
            <a:chOff x="3774103" y="3933056"/>
            <a:chExt cx="4326288" cy="1459905"/>
          </a:xfrm>
        </p:grpSpPr>
        <p:sp>
          <p:nvSpPr>
            <p:cNvPr id="20" name="Demi-tour 19"/>
            <p:cNvSpPr/>
            <p:nvPr/>
          </p:nvSpPr>
          <p:spPr>
            <a:xfrm rot="10800000">
              <a:off x="3774103" y="3933056"/>
              <a:ext cx="4326288" cy="1440160"/>
            </a:xfrm>
            <a:prstGeom prst="uturnArrow">
              <a:avLst/>
            </a:prstGeom>
            <a:ln>
              <a:noFill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1" name="ZoneTexte 20"/>
            <p:cNvSpPr txBox="1"/>
            <p:nvPr/>
          </p:nvSpPr>
          <p:spPr>
            <a:xfrm>
              <a:off x="4683562" y="5085184"/>
              <a:ext cx="29498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>
                  <a:latin typeface="Arial" pitchFamily="34" charset="0"/>
                  <a:cs typeface="Arial" pitchFamily="34" charset="0"/>
                </a:rPr>
                <a:t>Réflexion pédagogique à posteriori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35143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8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Grand écran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Industria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alain ichard</dc:creator>
  <cp:lastModifiedBy>alain ichard</cp:lastModifiedBy>
  <cp:revision>1</cp:revision>
  <dcterms:created xsi:type="dcterms:W3CDTF">2016-04-07T12:28:10Z</dcterms:created>
  <dcterms:modified xsi:type="dcterms:W3CDTF">2016-04-07T12:28:42Z</dcterms:modified>
</cp:coreProperties>
</file>