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7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endParaRPr lang="fr-FR"/>
          </a:p>
        </p:txBody>
      </p:sp>
      <p:sp>
        <p:nvSpPr>
          <p:cNvPr id="4" name="Espace réservé de la date 3"/>
          <p:cNvSpPr>
            <a:spLocks noGrp="1"/>
          </p:cNvSpPr>
          <p:nvPr>
            <p:ph type="dt" sz="half" idx="10"/>
          </p:nvPr>
        </p:nvSpPr>
        <p:spPr/>
        <p:txBody>
          <a:bodyPr/>
          <a:lstStyle/>
          <a:p>
            <a:fld id="{F535A6F0-D22F-44F2-98EB-546896E4BF37}" type="datetimeFigureOut">
              <a:rPr lang="fr-FR" smtClean="0"/>
              <a:t>07/04/2016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ECE60BD-CF6A-4107-A0ED-A03E658B12A0}" type="slidenum">
              <a:rPr lang="fr-FR" smtClean="0"/>
              <a:t>‹N°›</a:t>
            </a:fld>
            <a:endParaRPr lang="fr-FR"/>
          </a:p>
        </p:txBody>
      </p:sp>
    </p:spTree>
    <p:extLst>
      <p:ext uri="{BB962C8B-B14F-4D97-AF65-F5344CB8AC3E}">
        <p14:creationId xmlns:p14="http://schemas.microsoft.com/office/powerpoint/2010/main" val="3072098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a:p>
        </p:txBody>
      </p:sp>
      <p:sp>
        <p:nvSpPr>
          <p:cNvPr id="4" name="Espace réservé de la date 3"/>
          <p:cNvSpPr>
            <a:spLocks noGrp="1"/>
          </p:cNvSpPr>
          <p:nvPr>
            <p:ph type="dt" sz="half" idx="10"/>
          </p:nvPr>
        </p:nvSpPr>
        <p:spPr/>
        <p:txBody>
          <a:bodyPr/>
          <a:lstStyle/>
          <a:p>
            <a:fld id="{F535A6F0-D22F-44F2-98EB-546896E4BF37}" type="datetimeFigureOut">
              <a:rPr lang="fr-FR" smtClean="0"/>
              <a:t>07/04/2016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ECE60BD-CF6A-4107-A0ED-A03E658B12A0}" type="slidenum">
              <a:rPr lang="fr-FR" smtClean="0"/>
              <a:t>‹N°›</a:t>
            </a:fld>
            <a:endParaRPr lang="fr-FR"/>
          </a:p>
        </p:txBody>
      </p:sp>
    </p:spTree>
    <p:extLst>
      <p:ext uri="{BB962C8B-B14F-4D97-AF65-F5344CB8AC3E}">
        <p14:creationId xmlns:p14="http://schemas.microsoft.com/office/powerpoint/2010/main" val="38310058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a:p>
        </p:txBody>
      </p:sp>
      <p:sp>
        <p:nvSpPr>
          <p:cNvPr id="4" name="Espace réservé de la date 3"/>
          <p:cNvSpPr>
            <a:spLocks noGrp="1"/>
          </p:cNvSpPr>
          <p:nvPr>
            <p:ph type="dt" sz="half" idx="10"/>
          </p:nvPr>
        </p:nvSpPr>
        <p:spPr/>
        <p:txBody>
          <a:bodyPr/>
          <a:lstStyle/>
          <a:p>
            <a:fld id="{F535A6F0-D22F-44F2-98EB-546896E4BF37}" type="datetimeFigureOut">
              <a:rPr lang="fr-FR" smtClean="0"/>
              <a:t>07/04/2016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ECE60BD-CF6A-4107-A0ED-A03E658B12A0}" type="slidenum">
              <a:rPr lang="fr-FR" smtClean="0"/>
              <a:t>‹N°›</a:t>
            </a:fld>
            <a:endParaRPr lang="fr-FR"/>
          </a:p>
        </p:txBody>
      </p:sp>
    </p:spTree>
    <p:extLst>
      <p:ext uri="{BB962C8B-B14F-4D97-AF65-F5344CB8AC3E}">
        <p14:creationId xmlns:p14="http://schemas.microsoft.com/office/powerpoint/2010/main" val="22454273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isposition personnalisée">
    <p:spTree>
      <p:nvGrpSpPr>
        <p:cNvPr id="1" name=""/>
        <p:cNvGrpSpPr/>
        <p:nvPr/>
      </p:nvGrpSpPr>
      <p:grpSpPr>
        <a:xfrm>
          <a:off x="0" y="0"/>
          <a:ext cx="0" cy="0"/>
          <a:chOff x="0" y="0"/>
          <a:chExt cx="0" cy="0"/>
        </a:xfrm>
      </p:grpSpPr>
      <p:sp>
        <p:nvSpPr>
          <p:cNvPr id="5" name="ZoneTexte 4"/>
          <p:cNvSpPr txBox="1"/>
          <p:nvPr userDrawn="1"/>
        </p:nvSpPr>
        <p:spPr>
          <a:xfrm>
            <a:off x="3776776" y="6361584"/>
            <a:ext cx="6149440" cy="307777"/>
          </a:xfrm>
          <a:prstGeom prst="rect">
            <a:avLst/>
          </a:prstGeom>
          <a:noFill/>
        </p:spPr>
        <p:txBody>
          <a:bodyPr wrap="none" rtlCol="0">
            <a:spAutoFit/>
          </a:bodyPr>
          <a:lstStyle/>
          <a:p>
            <a:r>
              <a:rPr lang="fr-FR" sz="1400" dirty="0">
                <a:solidFill>
                  <a:schemeClr val="bg1">
                    <a:lumMod val="50000"/>
                  </a:schemeClr>
                </a:solidFill>
                <a:latin typeface="Industria" pitchFamily="2" charset="0"/>
                <a:cs typeface="Arial" pitchFamily="34" charset="0"/>
              </a:rPr>
              <a:t>Inspection Pédagogique Régionale</a:t>
            </a:r>
            <a:r>
              <a:rPr lang="fr-FR" sz="1400" baseline="0" dirty="0">
                <a:solidFill>
                  <a:schemeClr val="bg1">
                    <a:lumMod val="50000"/>
                  </a:schemeClr>
                </a:solidFill>
                <a:latin typeface="Industria" pitchFamily="2" charset="0"/>
                <a:cs typeface="Arial" pitchFamily="34" charset="0"/>
              </a:rPr>
              <a:t> des Sciences et Techniques Industrielles</a:t>
            </a:r>
            <a:endParaRPr lang="fr-FR" sz="1400" dirty="0">
              <a:solidFill>
                <a:schemeClr val="bg1">
                  <a:lumMod val="50000"/>
                </a:schemeClr>
              </a:solidFill>
              <a:latin typeface="Industria" pitchFamily="2" charset="0"/>
              <a:cs typeface="Arial" pitchFamily="34" charset="0"/>
            </a:endParaRPr>
          </a:p>
        </p:txBody>
      </p:sp>
      <p:pic>
        <p:nvPicPr>
          <p:cNvPr id="7" name="Imag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350" y="5954912"/>
            <a:ext cx="1572173" cy="786457"/>
          </a:xfrm>
          <a:prstGeom prst="rect">
            <a:avLst/>
          </a:prstGeom>
        </p:spPr>
      </p:pic>
      <p:sp>
        <p:nvSpPr>
          <p:cNvPr id="2" name="ZoneTexte 1"/>
          <p:cNvSpPr txBox="1"/>
          <p:nvPr userDrawn="1"/>
        </p:nvSpPr>
        <p:spPr>
          <a:xfrm>
            <a:off x="10429645" y="6361584"/>
            <a:ext cx="1426994" cy="307777"/>
          </a:xfrm>
          <a:prstGeom prst="rect">
            <a:avLst/>
          </a:prstGeom>
          <a:noFill/>
        </p:spPr>
        <p:txBody>
          <a:bodyPr wrap="none" rtlCol="0">
            <a:spAutoFit/>
          </a:bodyPr>
          <a:lstStyle/>
          <a:p>
            <a:pPr algn="r"/>
            <a:r>
              <a:rPr lang="fr-FR" sz="1400" dirty="0">
                <a:solidFill>
                  <a:schemeClr val="tx1">
                    <a:lumMod val="50000"/>
                    <a:lumOff val="50000"/>
                  </a:schemeClr>
                </a:solidFill>
                <a:latin typeface="Industria" pitchFamily="2" charset="0"/>
              </a:rPr>
              <a:t>Diapositive </a:t>
            </a:r>
            <a:fld id="{9ABD3C1C-7CF3-4A69-8CA8-53FF9E85F99B}" type="slidenum">
              <a:rPr lang="fr-FR" sz="1400" smtClean="0">
                <a:solidFill>
                  <a:schemeClr val="tx1">
                    <a:lumMod val="50000"/>
                    <a:lumOff val="50000"/>
                  </a:schemeClr>
                </a:solidFill>
                <a:latin typeface="Industria" pitchFamily="2" charset="0"/>
              </a:rPr>
              <a:pPr algn="r"/>
              <a:t>‹N°›</a:t>
            </a:fld>
            <a:endParaRPr lang="fr-FR" sz="1400" dirty="0">
              <a:solidFill>
                <a:schemeClr val="tx1">
                  <a:lumMod val="50000"/>
                  <a:lumOff val="50000"/>
                </a:schemeClr>
              </a:solidFill>
              <a:latin typeface="Industria" pitchFamily="2" charset="0"/>
            </a:endParaRPr>
          </a:p>
        </p:txBody>
      </p:sp>
    </p:spTree>
    <p:extLst>
      <p:ext uri="{BB962C8B-B14F-4D97-AF65-F5344CB8AC3E}">
        <p14:creationId xmlns:p14="http://schemas.microsoft.com/office/powerpoint/2010/main" val="2095157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F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a:p>
        </p:txBody>
      </p:sp>
      <p:sp>
        <p:nvSpPr>
          <p:cNvPr id="4" name="Espace réservé de la date 3"/>
          <p:cNvSpPr>
            <a:spLocks noGrp="1"/>
          </p:cNvSpPr>
          <p:nvPr>
            <p:ph type="dt" sz="half" idx="10"/>
          </p:nvPr>
        </p:nvSpPr>
        <p:spPr/>
        <p:txBody>
          <a:bodyPr/>
          <a:lstStyle/>
          <a:p>
            <a:fld id="{F535A6F0-D22F-44F2-98EB-546896E4BF37}" type="datetimeFigureOut">
              <a:rPr lang="fr-FR" smtClean="0"/>
              <a:t>07/04/2016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ECE60BD-CF6A-4107-A0ED-A03E658B12A0}" type="slidenum">
              <a:rPr lang="fr-FR" smtClean="0"/>
              <a:t>‹N°›</a:t>
            </a:fld>
            <a:endParaRPr lang="fr-FR"/>
          </a:p>
        </p:txBody>
      </p:sp>
    </p:spTree>
    <p:extLst>
      <p:ext uri="{BB962C8B-B14F-4D97-AF65-F5344CB8AC3E}">
        <p14:creationId xmlns:p14="http://schemas.microsoft.com/office/powerpoint/2010/main" val="3210018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F535A6F0-D22F-44F2-98EB-546896E4BF37}" type="datetimeFigureOut">
              <a:rPr lang="fr-FR" smtClean="0"/>
              <a:t>07/04/2016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ECE60BD-CF6A-4107-A0ED-A03E658B12A0}" type="slidenum">
              <a:rPr lang="fr-FR" smtClean="0"/>
              <a:t>‹N°›</a:t>
            </a:fld>
            <a:endParaRPr lang="fr-FR"/>
          </a:p>
        </p:txBody>
      </p:sp>
    </p:spTree>
    <p:extLst>
      <p:ext uri="{BB962C8B-B14F-4D97-AF65-F5344CB8AC3E}">
        <p14:creationId xmlns:p14="http://schemas.microsoft.com/office/powerpoint/2010/main" val="2162673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a:p>
        </p:txBody>
      </p:sp>
      <p:sp>
        <p:nvSpPr>
          <p:cNvPr id="5" name="Espace réservé de la date 4"/>
          <p:cNvSpPr>
            <a:spLocks noGrp="1"/>
          </p:cNvSpPr>
          <p:nvPr>
            <p:ph type="dt" sz="half" idx="10"/>
          </p:nvPr>
        </p:nvSpPr>
        <p:spPr/>
        <p:txBody>
          <a:bodyPr/>
          <a:lstStyle/>
          <a:p>
            <a:fld id="{F535A6F0-D22F-44F2-98EB-546896E4BF37}" type="datetimeFigureOut">
              <a:rPr lang="fr-FR" smtClean="0"/>
              <a:t>07/04/2016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ECE60BD-CF6A-4107-A0ED-A03E658B12A0}" type="slidenum">
              <a:rPr lang="fr-FR" smtClean="0"/>
              <a:t>‹N°›</a:t>
            </a:fld>
            <a:endParaRPr lang="fr-FR"/>
          </a:p>
        </p:txBody>
      </p:sp>
    </p:spTree>
    <p:extLst>
      <p:ext uri="{BB962C8B-B14F-4D97-AF65-F5344CB8AC3E}">
        <p14:creationId xmlns:p14="http://schemas.microsoft.com/office/powerpoint/2010/main" val="2012948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a:p>
        </p:txBody>
      </p:sp>
      <p:sp>
        <p:nvSpPr>
          <p:cNvPr id="7" name="Espace réservé de la date 6"/>
          <p:cNvSpPr>
            <a:spLocks noGrp="1"/>
          </p:cNvSpPr>
          <p:nvPr>
            <p:ph type="dt" sz="half" idx="10"/>
          </p:nvPr>
        </p:nvSpPr>
        <p:spPr/>
        <p:txBody>
          <a:bodyPr/>
          <a:lstStyle/>
          <a:p>
            <a:fld id="{F535A6F0-D22F-44F2-98EB-546896E4BF37}" type="datetimeFigureOut">
              <a:rPr lang="fr-FR" smtClean="0"/>
              <a:t>07/04/2016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ECE60BD-CF6A-4107-A0ED-A03E658B12A0}" type="slidenum">
              <a:rPr lang="fr-FR" smtClean="0"/>
              <a:t>‹N°›</a:t>
            </a:fld>
            <a:endParaRPr lang="fr-FR"/>
          </a:p>
        </p:txBody>
      </p:sp>
    </p:spTree>
    <p:extLst>
      <p:ext uri="{BB962C8B-B14F-4D97-AF65-F5344CB8AC3E}">
        <p14:creationId xmlns:p14="http://schemas.microsoft.com/office/powerpoint/2010/main" val="2379852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FR"/>
          </a:p>
        </p:txBody>
      </p:sp>
      <p:sp>
        <p:nvSpPr>
          <p:cNvPr id="3" name="Espace réservé de la date 2"/>
          <p:cNvSpPr>
            <a:spLocks noGrp="1"/>
          </p:cNvSpPr>
          <p:nvPr>
            <p:ph type="dt" sz="half" idx="10"/>
          </p:nvPr>
        </p:nvSpPr>
        <p:spPr/>
        <p:txBody>
          <a:bodyPr/>
          <a:lstStyle/>
          <a:p>
            <a:fld id="{F535A6F0-D22F-44F2-98EB-546896E4BF37}" type="datetimeFigureOut">
              <a:rPr lang="fr-FR" smtClean="0"/>
              <a:t>07/04/2016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ECE60BD-CF6A-4107-A0ED-A03E658B12A0}" type="slidenum">
              <a:rPr lang="fr-FR" smtClean="0"/>
              <a:t>‹N°›</a:t>
            </a:fld>
            <a:endParaRPr lang="fr-FR"/>
          </a:p>
        </p:txBody>
      </p:sp>
    </p:spTree>
    <p:extLst>
      <p:ext uri="{BB962C8B-B14F-4D97-AF65-F5344CB8AC3E}">
        <p14:creationId xmlns:p14="http://schemas.microsoft.com/office/powerpoint/2010/main" val="1599952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535A6F0-D22F-44F2-98EB-546896E4BF37}" type="datetimeFigureOut">
              <a:rPr lang="fr-FR" smtClean="0"/>
              <a:t>07/04/2016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ECE60BD-CF6A-4107-A0ED-A03E658B12A0}" type="slidenum">
              <a:rPr lang="fr-FR" smtClean="0"/>
              <a:t>‹N°›</a:t>
            </a:fld>
            <a:endParaRPr lang="fr-FR"/>
          </a:p>
        </p:txBody>
      </p:sp>
    </p:spTree>
    <p:extLst>
      <p:ext uri="{BB962C8B-B14F-4D97-AF65-F5344CB8AC3E}">
        <p14:creationId xmlns:p14="http://schemas.microsoft.com/office/powerpoint/2010/main" val="2876175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F535A6F0-D22F-44F2-98EB-546896E4BF37}" type="datetimeFigureOut">
              <a:rPr lang="fr-FR" smtClean="0"/>
              <a:t>07/04/2016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ECE60BD-CF6A-4107-A0ED-A03E658B12A0}" type="slidenum">
              <a:rPr lang="fr-FR" smtClean="0"/>
              <a:t>‹N°›</a:t>
            </a:fld>
            <a:endParaRPr lang="fr-FR"/>
          </a:p>
        </p:txBody>
      </p:sp>
    </p:spTree>
    <p:extLst>
      <p:ext uri="{BB962C8B-B14F-4D97-AF65-F5344CB8AC3E}">
        <p14:creationId xmlns:p14="http://schemas.microsoft.com/office/powerpoint/2010/main" val="2943499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F535A6F0-D22F-44F2-98EB-546896E4BF37}" type="datetimeFigureOut">
              <a:rPr lang="fr-FR" smtClean="0"/>
              <a:t>07/04/2016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ECE60BD-CF6A-4107-A0ED-A03E658B12A0}" type="slidenum">
              <a:rPr lang="fr-FR" smtClean="0"/>
              <a:t>‹N°›</a:t>
            </a:fld>
            <a:endParaRPr lang="fr-FR"/>
          </a:p>
        </p:txBody>
      </p:sp>
    </p:spTree>
    <p:extLst>
      <p:ext uri="{BB962C8B-B14F-4D97-AF65-F5344CB8AC3E}">
        <p14:creationId xmlns:p14="http://schemas.microsoft.com/office/powerpoint/2010/main" val="3457947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35A6F0-D22F-44F2-98EB-546896E4BF37}" type="datetimeFigureOut">
              <a:rPr lang="fr-FR" smtClean="0"/>
              <a:t>07/04/2016</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CE60BD-CF6A-4107-A0ED-A03E658B12A0}" type="slidenum">
              <a:rPr lang="fr-FR" smtClean="0"/>
              <a:t>‹N°›</a:t>
            </a:fld>
            <a:endParaRPr lang="fr-FR"/>
          </a:p>
        </p:txBody>
      </p:sp>
    </p:spTree>
    <p:extLst>
      <p:ext uri="{BB962C8B-B14F-4D97-AF65-F5344CB8AC3E}">
        <p14:creationId xmlns:p14="http://schemas.microsoft.com/office/powerpoint/2010/main" val="34607287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847528" y="332656"/>
            <a:ext cx="5711820" cy="369332"/>
          </a:xfrm>
          <a:prstGeom prst="rect">
            <a:avLst/>
          </a:prstGeom>
          <a:noFill/>
        </p:spPr>
        <p:txBody>
          <a:bodyPr wrap="none" rtlCol="0">
            <a:spAutoFit/>
          </a:bodyPr>
          <a:lstStyle/>
          <a:p>
            <a:r>
              <a:rPr lang="fr-FR" b="1" dirty="0">
                <a:solidFill>
                  <a:schemeClr val="tx2"/>
                </a:solidFill>
                <a:latin typeface="Arial" pitchFamily="34" charset="0"/>
                <a:cs typeface="Arial" pitchFamily="34" charset="0"/>
              </a:rPr>
              <a:t>7 – Les outils pour piloter son action pédagogique</a:t>
            </a:r>
          </a:p>
        </p:txBody>
      </p:sp>
      <p:graphicFrame>
        <p:nvGraphicFramePr>
          <p:cNvPr id="3" name="Tableau 2"/>
          <p:cNvGraphicFramePr>
            <a:graphicFrameLocks noGrp="1"/>
          </p:cNvGraphicFramePr>
          <p:nvPr>
            <p:extLst/>
          </p:nvPr>
        </p:nvGraphicFramePr>
        <p:xfrm>
          <a:off x="2351584" y="3076168"/>
          <a:ext cx="7740000" cy="2225040"/>
        </p:xfrm>
        <a:graphic>
          <a:graphicData uri="http://schemas.openxmlformats.org/drawingml/2006/table">
            <a:tbl>
              <a:tblPr firstRow="1" bandRow="1">
                <a:tableStyleId>{5C22544A-7EE6-4342-B048-85BDC9FD1C3A}</a:tableStyleId>
              </a:tblPr>
              <a:tblGrid>
                <a:gridCol w="2880000">
                  <a:extLst>
                    <a:ext uri="{9D8B030D-6E8A-4147-A177-3AD203B41FA5}">
                      <a16:colId xmlns:a16="http://schemas.microsoft.com/office/drawing/2014/main" val="20000"/>
                    </a:ext>
                  </a:extLst>
                </a:gridCol>
                <a:gridCol w="540000">
                  <a:extLst>
                    <a:ext uri="{9D8B030D-6E8A-4147-A177-3AD203B41FA5}">
                      <a16:colId xmlns:a16="http://schemas.microsoft.com/office/drawing/2014/main" val="20001"/>
                    </a:ext>
                  </a:extLst>
                </a:gridCol>
                <a:gridCol w="540000">
                  <a:extLst>
                    <a:ext uri="{9D8B030D-6E8A-4147-A177-3AD203B41FA5}">
                      <a16:colId xmlns:a16="http://schemas.microsoft.com/office/drawing/2014/main" val="20002"/>
                    </a:ext>
                  </a:extLst>
                </a:gridCol>
                <a:gridCol w="540000">
                  <a:extLst>
                    <a:ext uri="{9D8B030D-6E8A-4147-A177-3AD203B41FA5}">
                      <a16:colId xmlns:a16="http://schemas.microsoft.com/office/drawing/2014/main" val="20003"/>
                    </a:ext>
                  </a:extLst>
                </a:gridCol>
                <a:gridCol w="540000">
                  <a:extLst>
                    <a:ext uri="{9D8B030D-6E8A-4147-A177-3AD203B41FA5}">
                      <a16:colId xmlns:a16="http://schemas.microsoft.com/office/drawing/2014/main" val="20004"/>
                    </a:ext>
                  </a:extLst>
                </a:gridCol>
                <a:gridCol w="540000">
                  <a:extLst>
                    <a:ext uri="{9D8B030D-6E8A-4147-A177-3AD203B41FA5}">
                      <a16:colId xmlns:a16="http://schemas.microsoft.com/office/drawing/2014/main" val="20005"/>
                    </a:ext>
                  </a:extLst>
                </a:gridCol>
                <a:gridCol w="540000">
                  <a:extLst>
                    <a:ext uri="{9D8B030D-6E8A-4147-A177-3AD203B41FA5}">
                      <a16:colId xmlns:a16="http://schemas.microsoft.com/office/drawing/2014/main" val="20006"/>
                    </a:ext>
                  </a:extLst>
                </a:gridCol>
                <a:gridCol w="540000">
                  <a:extLst>
                    <a:ext uri="{9D8B030D-6E8A-4147-A177-3AD203B41FA5}">
                      <a16:colId xmlns:a16="http://schemas.microsoft.com/office/drawing/2014/main" val="20007"/>
                    </a:ext>
                  </a:extLst>
                </a:gridCol>
                <a:gridCol w="540000">
                  <a:extLst>
                    <a:ext uri="{9D8B030D-6E8A-4147-A177-3AD203B41FA5}">
                      <a16:colId xmlns:a16="http://schemas.microsoft.com/office/drawing/2014/main" val="20008"/>
                    </a:ext>
                  </a:extLst>
                </a:gridCol>
                <a:gridCol w="540000">
                  <a:extLst>
                    <a:ext uri="{9D8B030D-6E8A-4147-A177-3AD203B41FA5}">
                      <a16:colId xmlns:a16="http://schemas.microsoft.com/office/drawing/2014/main" val="20009"/>
                    </a:ext>
                  </a:extLst>
                </a:gridCol>
              </a:tblGrid>
              <a:tr h="370840">
                <a:tc>
                  <a:txBody>
                    <a:bodyPr/>
                    <a:lstStyle/>
                    <a:p>
                      <a:pPr algn="ctr"/>
                      <a:r>
                        <a:rPr lang="fr-FR" sz="1600" dirty="0">
                          <a:latin typeface="Arial" pitchFamily="34" charset="0"/>
                          <a:cs typeface="Arial" pitchFamily="34" charset="0"/>
                        </a:rPr>
                        <a:t>Compétences / Niveau</a:t>
                      </a:r>
                    </a:p>
                  </a:txBody>
                  <a:tcPr anchor="ctr"/>
                </a:tc>
                <a:tc gridSpan="3">
                  <a:txBody>
                    <a:bodyPr/>
                    <a:lstStyle/>
                    <a:p>
                      <a:pPr algn="ctr"/>
                      <a:r>
                        <a:rPr lang="fr-FR" sz="1600" dirty="0">
                          <a:latin typeface="Arial" pitchFamily="34" charset="0"/>
                          <a:cs typeface="Arial" pitchFamily="34" charset="0"/>
                        </a:rPr>
                        <a:t>Niveau 5</a:t>
                      </a:r>
                      <a:r>
                        <a:rPr lang="fr-FR" sz="1600" baseline="30000" dirty="0">
                          <a:latin typeface="Arial" pitchFamily="34" charset="0"/>
                          <a:cs typeface="Arial" pitchFamily="34" charset="0"/>
                        </a:rPr>
                        <a:t>ème</a:t>
                      </a:r>
                      <a:r>
                        <a:rPr lang="fr-FR" sz="1600" dirty="0">
                          <a:latin typeface="Arial" pitchFamily="34" charset="0"/>
                          <a:cs typeface="Arial" pitchFamily="34" charset="0"/>
                        </a:rPr>
                        <a:t> </a:t>
                      </a:r>
                    </a:p>
                  </a:txBody>
                  <a:tcPr anchor="ctr"/>
                </a:tc>
                <a:tc hMerge="1">
                  <a:txBody>
                    <a:bodyPr/>
                    <a:lstStyle/>
                    <a:p>
                      <a:endParaRPr lang="fr-FR" dirty="0"/>
                    </a:p>
                  </a:txBody>
                  <a:tcPr/>
                </a:tc>
                <a:tc hMerge="1">
                  <a:txBody>
                    <a:bodyPr/>
                    <a:lstStyle/>
                    <a:p>
                      <a:endParaRPr lang="fr-FR" dirty="0"/>
                    </a:p>
                  </a:txBody>
                  <a:tcPr/>
                </a:tc>
                <a:tc gridSpan="3">
                  <a:txBody>
                    <a:bodyPr/>
                    <a:lstStyle/>
                    <a:p>
                      <a:pPr algn="ctr"/>
                      <a:r>
                        <a:rPr lang="fr-FR" sz="1600" dirty="0">
                          <a:latin typeface="Arial" pitchFamily="34" charset="0"/>
                          <a:cs typeface="Arial" pitchFamily="34" charset="0"/>
                        </a:rPr>
                        <a:t>Niveau 4</a:t>
                      </a:r>
                      <a:r>
                        <a:rPr lang="fr-FR" sz="1600" baseline="30000" dirty="0">
                          <a:latin typeface="Arial" pitchFamily="34" charset="0"/>
                          <a:cs typeface="Arial" pitchFamily="34" charset="0"/>
                        </a:rPr>
                        <a:t>ème</a:t>
                      </a:r>
                      <a:r>
                        <a:rPr lang="fr-FR" sz="1600" dirty="0">
                          <a:latin typeface="Arial" pitchFamily="34" charset="0"/>
                          <a:cs typeface="Arial" pitchFamily="34" charset="0"/>
                        </a:rPr>
                        <a:t> </a:t>
                      </a:r>
                    </a:p>
                  </a:txBody>
                  <a:tcPr anchor="ctr"/>
                </a:tc>
                <a:tc hMerge="1">
                  <a:txBody>
                    <a:bodyPr/>
                    <a:lstStyle/>
                    <a:p>
                      <a:endParaRPr lang="fr-FR" dirty="0"/>
                    </a:p>
                  </a:txBody>
                  <a:tcPr/>
                </a:tc>
                <a:tc hMerge="1">
                  <a:txBody>
                    <a:bodyPr/>
                    <a:lstStyle/>
                    <a:p>
                      <a:endParaRPr lang="fr-FR" dirty="0"/>
                    </a:p>
                  </a:txBody>
                  <a:tcPr/>
                </a:tc>
                <a:tc gridSpan="3">
                  <a:txBody>
                    <a:bodyPr/>
                    <a:lstStyle/>
                    <a:p>
                      <a:pPr algn="ctr"/>
                      <a:r>
                        <a:rPr lang="fr-FR" sz="1600" dirty="0">
                          <a:latin typeface="Arial" pitchFamily="34" charset="0"/>
                          <a:cs typeface="Arial" pitchFamily="34" charset="0"/>
                        </a:rPr>
                        <a:t>Niveau 3</a:t>
                      </a:r>
                      <a:r>
                        <a:rPr lang="fr-FR" sz="1600" baseline="30000" dirty="0">
                          <a:latin typeface="Arial" pitchFamily="34" charset="0"/>
                          <a:cs typeface="Arial" pitchFamily="34" charset="0"/>
                        </a:rPr>
                        <a:t>ème</a:t>
                      </a:r>
                      <a:r>
                        <a:rPr lang="fr-FR" sz="1600" dirty="0">
                          <a:latin typeface="Arial" pitchFamily="34" charset="0"/>
                          <a:cs typeface="Arial" pitchFamily="34" charset="0"/>
                        </a:rPr>
                        <a:t> </a:t>
                      </a:r>
                    </a:p>
                  </a:txBody>
                  <a:tcPr anchor="ctr"/>
                </a:tc>
                <a:tc hMerge="1">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10000"/>
                  </a:ext>
                </a:extLst>
              </a:tr>
              <a:tr h="370840">
                <a:tc>
                  <a:txBody>
                    <a:bodyPr/>
                    <a:lstStyle/>
                    <a:p>
                      <a:r>
                        <a:rPr lang="fr-FR" sz="1400" dirty="0">
                          <a:latin typeface="Arial" pitchFamily="34" charset="0"/>
                          <a:cs typeface="Arial" pitchFamily="34" charset="0"/>
                        </a:rPr>
                        <a:t>Séquences pédagogiques</a:t>
                      </a:r>
                    </a:p>
                  </a:txBody>
                  <a:tcPr anchor="ctr"/>
                </a:tc>
                <a:tc>
                  <a:txBody>
                    <a:bodyPr/>
                    <a:lstStyle/>
                    <a:p>
                      <a:r>
                        <a:rPr lang="fr-FR" sz="1400" dirty="0">
                          <a:latin typeface="Arial" pitchFamily="34" charset="0"/>
                          <a:cs typeface="Arial" pitchFamily="34" charset="0"/>
                        </a:rPr>
                        <a:t>S1</a:t>
                      </a:r>
                    </a:p>
                  </a:txBody>
                  <a:tcPr anchor="ctr"/>
                </a:tc>
                <a:tc>
                  <a:txBody>
                    <a:bodyPr/>
                    <a:lstStyle/>
                    <a:p>
                      <a:r>
                        <a:rPr lang="fr-FR" sz="1400" dirty="0">
                          <a:latin typeface="Arial" pitchFamily="34" charset="0"/>
                          <a:cs typeface="Arial" pitchFamily="34" charset="0"/>
                        </a:rPr>
                        <a:t>S2</a:t>
                      </a:r>
                    </a:p>
                  </a:txBody>
                  <a:tcPr anchor="ctr"/>
                </a:tc>
                <a:tc>
                  <a:txBody>
                    <a:bodyPr/>
                    <a:lstStyle/>
                    <a:p>
                      <a:r>
                        <a:rPr lang="fr-FR" sz="1400" dirty="0">
                          <a:latin typeface="Arial" pitchFamily="34" charset="0"/>
                          <a:cs typeface="Arial" pitchFamily="34" charset="0"/>
                        </a:rPr>
                        <a:t>Si</a:t>
                      </a:r>
                    </a:p>
                  </a:txBody>
                  <a:tcPr anchor="ctr"/>
                </a:tc>
                <a:tc>
                  <a:txBody>
                    <a:bodyPr/>
                    <a:lstStyle/>
                    <a:p>
                      <a:r>
                        <a:rPr lang="fr-FR" sz="1400" dirty="0">
                          <a:latin typeface="Arial" pitchFamily="34" charset="0"/>
                          <a:cs typeface="Arial" pitchFamily="34" charset="0"/>
                        </a:rPr>
                        <a:t>S1</a:t>
                      </a:r>
                    </a:p>
                  </a:txBody>
                  <a:tcPr anchor="ctr"/>
                </a:tc>
                <a:tc>
                  <a:txBody>
                    <a:bodyPr/>
                    <a:lstStyle/>
                    <a:p>
                      <a:r>
                        <a:rPr lang="fr-FR" sz="1400" dirty="0">
                          <a:latin typeface="Arial" pitchFamily="34" charset="0"/>
                          <a:cs typeface="Arial" pitchFamily="34" charset="0"/>
                        </a:rPr>
                        <a:t>S2</a:t>
                      </a:r>
                    </a:p>
                  </a:txBody>
                  <a:tcPr anchor="ctr"/>
                </a:tc>
                <a:tc>
                  <a:txBody>
                    <a:bodyPr/>
                    <a:lstStyle/>
                    <a:p>
                      <a:r>
                        <a:rPr lang="fr-FR" sz="1400" dirty="0">
                          <a:latin typeface="Arial" pitchFamily="34" charset="0"/>
                          <a:cs typeface="Arial" pitchFamily="34" charset="0"/>
                        </a:rPr>
                        <a:t>Si</a:t>
                      </a:r>
                    </a:p>
                  </a:txBody>
                  <a:tcPr anchor="ctr"/>
                </a:tc>
                <a:tc>
                  <a:txBody>
                    <a:bodyPr/>
                    <a:lstStyle/>
                    <a:p>
                      <a:r>
                        <a:rPr lang="fr-FR" sz="1400" dirty="0">
                          <a:latin typeface="Arial" pitchFamily="34" charset="0"/>
                          <a:cs typeface="Arial" pitchFamily="34" charset="0"/>
                        </a:rPr>
                        <a:t>S1</a:t>
                      </a:r>
                    </a:p>
                  </a:txBody>
                  <a:tcPr anchor="ctr"/>
                </a:tc>
                <a:tc>
                  <a:txBody>
                    <a:bodyPr/>
                    <a:lstStyle/>
                    <a:p>
                      <a:r>
                        <a:rPr lang="fr-FR" sz="1400" dirty="0">
                          <a:latin typeface="Arial" pitchFamily="34" charset="0"/>
                          <a:cs typeface="Arial" pitchFamily="34" charset="0"/>
                        </a:rPr>
                        <a:t>S2</a:t>
                      </a:r>
                    </a:p>
                  </a:txBody>
                  <a:tcPr anchor="ctr"/>
                </a:tc>
                <a:tc>
                  <a:txBody>
                    <a:bodyPr/>
                    <a:lstStyle/>
                    <a:p>
                      <a:r>
                        <a:rPr lang="fr-FR" sz="1400" dirty="0">
                          <a:latin typeface="Arial" pitchFamily="34" charset="0"/>
                          <a:cs typeface="Arial" pitchFamily="34" charset="0"/>
                        </a:rPr>
                        <a:t>Si</a:t>
                      </a:r>
                    </a:p>
                  </a:txBody>
                  <a:tcPr anchor="ctr"/>
                </a:tc>
                <a:extLst>
                  <a:ext uri="{0D108BD9-81ED-4DB2-BD59-A6C34878D82A}">
                    <a16:rowId xmlns:a16="http://schemas.microsoft.com/office/drawing/2014/main" val="10001"/>
                  </a:ext>
                </a:extLst>
              </a:tr>
              <a:tr h="370840">
                <a:tc>
                  <a:txBody>
                    <a:bodyPr/>
                    <a:lstStyle/>
                    <a:p>
                      <a:r>
                        <a:rPr lang="fr-FR" sz="1400" dirty="0">
                          <a:latin typeface="Arial" pitchFamily="34" charset="0"/>
                          <a:cs typeface="Arial" pitchFamily="34" charset="0"/>
                        </a:rPr>
                        <a:t>Compétence 1</a:t>
                      </a:r>
                    </a:p>
                  </a:txBody>
                  <a:tcPr anchor="ctr"/>
                </a:tc>
                <a:tc>
                  <a:txBody>
                    <a:bodyPr/>
                    <a:lstStyle/>
                    <a:p>
                      <a:pPr algn="ctr"/>
                      <a:r>
                        <a:rPr lang="fr-FR" sz="1400" b="1" dirty="0">
                          <a:latin typeface="Arial" pitchFamily="34" charset="0"/>
                          <a:cs typeface="Arial" pitchFamily="34" charset="0"/>
                        </a:rPr>
                        <a:t>X</a:t>
                      </a:r>
                    </a:p>
                  </a:txBody>
                  <a:tcPr anchor="ctr"/>
                </a:tc>
                <a:tc>
                  <a:txBody>
                    <a:bodyPr/>
                    <a:lstStyle/>
                    <a:p>
                      <a:pPr algn="ctr"/>
                      <a:endParaRPr lang="fr-FR" sz="1400" b="1">
                        <a:latin typeface="Arial" pitchFamily="34" charset="0"/>
                        <a:cs typeface="Arial" pitchFamily="34" charset="0"/>
                      </a:endParaRPr>
                    </a:p>
                  </a:txBody>
                  <a:tcPr anchor="ctr"/>
                </a:tc>
                <a:tc>
                  <a:txBody>
                    <a:bodyPr/>
                    <a:lstStyle/>
                    <a:p>
                      <a:endParaRPr lang="fr-FR" sz="1400">
                        <a:latin typeface="Arial" pitchFamily="34" charset="0"/>
                        <a:cs typeface="Arial" pitchFamily="34" charset="0"/>
                      </a:endParaRPr>
                    </a:p>
                  </a:txBody>
                  <a:tcPr anchor="ctr"/>
                </a:tc>
                <a:tc>
                  <a:txBody>
                    <a:bodyPr/>
                    <a:lstStyle/>
                    <a:p>
                      <a:endParaRPr lang="fr-FR" sz="1400">
                        <a:latin typeface="Arial" pitchFamily="34" charset="0"/>
                        <a:cs typeface="Arial" pitchFamily="34" charset="0"/>
                      </a:endParaRPr>
                    </a:p>
                  </a:txBody>
                  <a:tcPr anchor="ctr"/>
                </a:tc>
                <a:tc>
                  <a:txBody>
                    <a:bodyPr/>
                    <a:lstStyle/>
                    <a:p>
                      <a:endParaRPr lang="fr-FR" sz="1400">
                        <a:latin typeface="Arial" pitchFamily="34" charset="0"/>
                        <a:cs typeface="Arial" pitchFamily="34" charset="0"/>
                      </a:endParaRPr>
                    </a:p>
                  </a:txBody>
                  <a:tcPr anchor="ctr"/>
                </a:tc>
                <a:tc>
                  <a:txBody>
                    <a:bodyPr/>
                    <a:lstStyle/>
                    <a:p>
                      <a:endParaRPr lang="fr-FR" sz="1400">
                        <a:latin typeface="Arial" pitchFamily="34" charset="0"/>
                        <a:cs typeface="Arial" pitchFamily="34" charset="0"/>
                      </a:endParaRPr>
                    </a:p>
                  </a:txBody>
                  <a:tcPr anchor="ctr"/>
                </a:tc>
                <a:tc>
                  <a:txBody>
                    <a:bodyPr/>
                    <a:lstStyle/>
                    <a:p>
                      <a:endParaRPr lang="fr-FR" sz="1400">
                        <a:latin typeface="Arial" pitchFamily="34" charset="0"/>
                        <a:cs typeface="Arial" pitchFamily="34" charset="0"/>
                      </a:endParaRPr>
                    </a:p>
                  </a:txBody>
                  <a:tcPr anchor="ctr"/>
                </a:tc>
                <a:tc>
                  <a:txBody>
                    <a:bodyPr/>
                    <a:lstStyle/>
                    <a:p>
                      <a:endParaRPr lang="fr-FR" sz="1400">
                        <a:latin typeface="Arial" pitchFamily="34" charset="0"/>
                        <a:cs typeface="Arial" pitchFamily="34" charset="0"/>
                      </a:endParaRPr>
                    </a:p>
                  </a:txBody>
                  <a:tcPr anchor="ctr"/>
                </a:tc>
                <a:tc>
                  <a:txBody>
                    <a:bodyPr/>
                    <a:lstStyle/>
                    <a:p>
                      <a:endParaRPr lang="fr-FR" sz="1400" dirty="0">
                        <a:latin typeface="Arial" pitchFamily="34" charset="0"/>
                        <a:cs typeface="Arial" pitchFamily="34" charset="0"/>
                      </a:endParaRPr>
                    </a:p>
                  </a:txBody>
                  <a:tcPr anchor="ctr"/>
                </a:tc>
                <a:extLst>
                  <a:ext uri="{0D108BD9-81ED-4DB2-BD59-A6C34878D82A}">
                    <a16:rowId xmlns:a16="http://schemas.microsoft.com/office/drawing/2014/main" val="10002"/>
                  </a:ext>
                </a:extLst>
              </a:tr>
              <a:tr h="370840">
                <a:tc>
                  <a:txBody>
                    <a:bodyPr/>
                    <a:lstStyle/>
                    <a:p>
                      <a:r>
                        <a:rPr lang="fr-FR" sz="1400" dirty="0">
                          <a:latin typeface="Arial" pitchFamily="34" charset="0"/>
                          <a:cs typeface="Arial" pitchFamily="34" charset="0"/>
                        </a:rPr>
                        <a:t>Compétence 2</a:t>
                      </a:r>
                    </a:p>
                  </a:txBody>
                  <a:tcPr anchor="ctr"/>
                </a:tc>
                <a:tc>
                  <a:txBody>
                    <a:bodyPr/>
                    <a:lstStyle/>
                    <a:p>
                      <a:pPr algn="ctr"/>
                      <a:endParaRPr lang="fr-FR" sz="1400" b="1" dirty="0">
                        <a:latin typeface="Arial" pitchFamily="34" charset="0"/>
                        <a:cs typeface="Arial" pitchFamily="34" charset="0"/>
                      </a:endParaRPr>
                    </a:p>
                  </a:txBody>
                  <a:tcPr anchor="ctr"/>
                </a:tc>
                <a:tc>
                  <a:txBody>
                    <a:bodyPr/>
                    <a:lstStyle/>
                    <a:p>
                      <a:pPr algn="ctr"/>
                      <a:r>
                        <a:rPr lang="fr-FR" sz="1400" b="1" dirty="0">
                          <a:latin typeface="Arial" pitchFamily="34" charset="0"/>
                          <a:cs typeface="Arial" pitchFamily="34" charset="0"/>
                        </a:rPr>
                        <a:t>X</a:t>
                      </a:r>
                    </a:p>
                  </a:txBody>
                  <a:tcPr anchor="ctr"/>
                </a:tc>
                <a:tc>
                  <a:txBody>
                    <a:bodyPr/>
                    <a:lstStyle/>
                    <a:p>
                      <a:endParaRPr lang="fr-FR" sz="1400" dirty="0">
                        <a:latin typeface="Arial" pitchFamily="34" charset="0"/>
                        <a:cs typeface="Arial" pitchFamily="34" charset="0"/>
                      </a:endParaRPr>
                    </a:p>
                  </a:txBody>
                  <a:tcPr anchor="ctr"/>
                </a:tc>
                <a:tc>
                  <a:txBody>
                    <a:bodyPr/>
                    <a:lstStyle/>
                    <a:p>
                      <a:endParaRPr lang="fr-FR" sz="1400" dirty="0">
                        <a:latin typeface="Arial" pitchFamily="34" charset="0"/>
                        <a:cs typeface="Arial" pitchFamily="34" charset="0"/>
                      </a:endParaRPr>
                    </a:p>
                  </a:txBody>
                  <a:tcPr anchor="ctr"/>
                </a:tc>
                <a:tc>
                  <a:txBody>
                    <a:bodyPr/>
                    <a:lstStyle/>
                    <a:p>
                      <a:endParaRPr lang="fr-FR" sz="1400" dirty="0">
                        <a:latin typeface="Arial" pitchFamily="34" charset="0"/>
                        <a:cs typeface="Arial" pitchFamily="34" charset="0"/>
                      </a:endParaRPr>
                    </a:p>
                  </a:txBody>
                  <a:tcPr anchor="ctr"/>
                </a:tc>
                <a:tc>
                  <a:txBody>
                    <a:bodyPr/>
                    <a:lstStyle/>
                    <a:p>
                      <a:endParaRPr lang="fr-FR" sz="1400" dirty="0">
                        <a:latin typeface="Arial" pitchFamily="34" charset="0"/>
                        <a:cs typeface="Arial" pitchFamily="34" charset="0"/>
                      </a:endParaRPr>
                    </a:p>
                  </a:txBody>
                  <a:tcPr anchor="ctr"/>
                </a:tc>
                <a:tc>
                  <a:txBody>
                    <a:bodyPr/>
                    <a:lstStyle/>
                    <a:p>
                      <a:endParaRPr lang="fr-FR" sz="1400" dirty="0">
                        <a:latin typeface="Arial" pitchFamily="34" charset="0"/>
                        <a:cs typeface="Arial" pitchFamily="34" charset="0"/>
                      </a:endParaRPr>
                    </a:p>
                  </a:txBody>
                  <a:tcPr anchor="ctr"/>
                </a:tc>
                <a:tc>
                  <a:txBody>
                    <a:bodyPr/>
                    <a:lstStyle/>
                    <a:p>
                      <a:endParaRPr lang="fr-FR" sz="1400" dirty="0">
                        <a:latin typeface="Arial" pitchFamily="34" charset="0"/>
                        <a:cs typeface="Arial" pitchFamily="34" charset="0"/>
                      </a:endParaRPr>
                    </a:p>
                  </a:txBody>
                  <a:tcPr anchor="ctr"/>
                </a:tc>
                <a:tc>
                  <a:txBody>
                    <a:bodyPr/>
                    <a:lstStyle/>
                    <a:p>
                      <a:endParaRPr lang="fr-FR" sz="1400" dirty="0">
                        <a:latin typeface="Arial" pitchFamily="34" charset="0"/>
                        <a:cs typeface="Arial" pitchFamily="34" charset="0"/>
                      </a:endParaRPr>
                    </a:p>
                  </a:txBody>
                  <a:tcPr anchor="ctr"/>
                </a:tc>
                <a:extLst>
                  <a:ext uri="{0D108BD9-81ED-4DB2-BD59-A6C34878D82A}">
                    <a16:rowId xmlns:a16="http://schemas.microsoft.com/office/drawing/2014/main" val="10003"/>
                  </a:ext>
                </a:extLst>
              </a:tr>
              <a:tr h="370840">
                <a:tc>
                  <a:txBody>
                    <a:bodyPr/>
                    <a:lstStyle/>
                    <a:p>
                      <a:pPr algn="ctr"/>
                      <a:r>
                        <a:rPr lang="fr-FR" sz="1400" dirty="0">
                          <a:latin typeface="Arial" pitchFamily="34" charset="0"/>
                          <a:cs typeface="Arial" pitchFamily="34" charset="0"/>
                        </a:rPr>
                        <a:t>…</a:t>
                      </a:r>
                    </a:p>
                  </a:txBody>
                  <a:tcPr anchor="ctr"/>
                </a:tc>
                <a:tc>
                  <a:txBody>
                    <a:bodyPr/>
                    <a:lstStyle/>
                    <a:p>
                      <a:pPr algn="ctr"/>
                      <a:endParaRPr lang="fr-FR" sz="1400" b="1" dirty="0">
                        <a:latin typeface="Arial" pitchFamily="34" charset="0"/>
                        <a:cs typeface="Arial" pitchFamily="34" charset="0"/>
                      </a:endParaRPr>
                    </a:p>
                  </a:txBody>
                  <a:tcPr anchor="ctr"/>
                </a:tc>
                <a:tc>
                  <a:txBody>
                    <a:bodyPr/>
                    <a:lstStyle/>
                    <a:p>
                      <a:pPr algn="ctr"/>
                      <a:endParaRPr lang="fr-FR" sz="1400" b="1" dirty="0">
                        <a:latin typeface="Arial" pitchFamily="34" charset="0"/>
                        <a:cs typeface="Arial" pitchFamily="34" charset="0"/>
                      </a:endParaRPr>
                    </a:p>
                  </a:txBody>
                  <a:tcPr anchor="ctr"/>
                </a:tc>
                <a:tc>
                  <a:txBody>
                    <a:bodyPr/>
                    <a:lstStyle/>
                    <a:p>
                      <a:endParaRPr lang="fr-FR" sz="1400" dirty="0">
                        <a:latin typeface="Arial" pitchFamily="34" charset="0"/>
                        <a:cs typeface="Arial" pitchFamily="34" charset="0"/>
                      </a:endParaRPr>
                    </a:p>
                  </a:txBody>
                  <a:tcPr anchor="ctr"/>
                </a:tc>
                <a:tc>
                  <a:txBody>
                    <a:bodyPr/>
                    <a:lstStyle/>
                    <a:p>
                      <a:endParaRPr lang="fr-FR" sz="1400" dirty="0">
                        <a:latin typeface="Arial" pitchFamily="34" charset="0"/>
                        <a:cs typeface="Arial" pitchFamily="34" charset="0"/>
                      </a:endParaRPr>
                    </a:p>
                  </a:txBody>
                  <a:tcPr anchor="ctr"/>
                </a:tc>
                <a:tc>
                  <a:txBody>
                    <a:bodyPr/>
                    <a:lstStyle/>
                    <a:p>
                      <a:endParaRPr lang="fr-FR" sz="1400" dirty="0">
                        <a:latin typeface="Arial" pitchFamily="34" charset="0"/>
                        <a:cs typeface="Arial" pitchFamily="34" charset="0"/>
                      </a:endParaRPr>
                    </a:p>
                  </a:txBody>
                  <a:tcPr anchor="ctr"/>
                </a:tc>
                <a:tc>
                  <a:txBody>
                    <a:bodyPr/>
                    <a:lstStyle/>
                    <a:p>
                      <a:endParaRPr lang="fr-FR" sz="1400" dirty="0">
                        <a:latin typeface="Arial" pitchFamily="34" charset="0"/>
                        <a:cs typeface="Arial" pitchFamily="34" charset="0"/>
                      </a:endParaRPr>
                    </a:p>
                  </a:txBody>
                  <a:tcPr anchor="ctr"/>
                </a:tc>
                <a:tc>
                  <a:txBody>
                    <a:bodyPr/>
                    <a:lstStyle/>
                    <a:p>
                      <a:endParaRPr lang="fr-FR" sz="1400" dirty="0">
                        <a:latin typeface="Arial" pitchFamily="34" charset="0"/>
                        <a:cs typeface="Arial" pitchFamily="34" charset="0"/>
                      </a:endParaRPr>
                    </a:p>
                  </a:txBody>
                  <a:tcPr anchor="ctr"/>
                </a:tc>
                <a:tc>
                  <a:txBody>
                    <a:bodyPr/>
                    <a:lstStyle/>
                    <a:p>
                      <a:endParaRPr lang="fr-FR" sz="1400" dirty="0">
                        <a:latin typeface="Arial" pitchFamily="34" charset="0"/>
                        <a:cs typeface="Arial" pitchFamily="34" charset="0"/>
                      </a:endParaRPr>
                    </a:p>
                  </a:txBody>
                  <a:tcPr anchor="ctr"/>
                </a:tc>
                <a:tc>
                  <a:txBody>
                    <a:bodyPr/>
                    <a:lstStyle/>
                    <a:p>
                      <a:endParaRPr lang="fr-FR" sz="1400" dirty="0">
                        <a:latin typeface="Arial" pitchFamily="34" charset="0"/>
                        <a:cs typeface="Arial" pitchFamily="34" charset="0"/>
                      </a:endParaRPr>
                    </a:p>
                  </a:txBody>
                  <a:tcPr anchor="ctr"/>
                </a:tc>
                <a:extLst>
                  <a:ext uri="{0D108BD9-81ED-4DB2-BD59-A6C34878D82A}">
                    <a16:rowId xmlns:a16="http://schemas.microsoft.com/office/drawing/2014/main" val="10004"/>
                  </a:ext>
                </a:extLst>
              </a:tr>
              <a:tr h="370840">
                <a:tc>
                  <a:txBody>
                    <a:bodyPr/>
                    <a:lstStyle/>
                    <a:p>
                      <a:r>
                        <a:rPr lang="fr-FR" sz="1400" dirty="0">
                          <a:latin typeface="Arial" pitchFamily="34" charset="0"/>
                          <a:cs typeface="Arial" pitchFamily="34" charset="0"/>
                        </a:rPr>
                        <a:t>Compétence i</a:t>
                      </a:r>
                    </a:p>
                  </a:txBody>
                  <a:tcPr anchor="ctr"/>
                </a:tc>
                <a:tc>
                  <a:txBody>
                    <a:bodyPr/>
                    <a:lstStyle/>
                    <a:p>
                      <a:pPr algn="ctr"/>
                      <a:endParaRPr lang="fr-FR" sz="1400" b="1" dirty="0">
                        <a:latin typeface="Arial" pitchFamily="34" charset="0"/>
                        <a:cs typeface="Arial" pitchFamily="34" charset="0"/>
                      </a:endParaRPr>
                    </a:p>
                  </a:txBody>
                  <a:tcPr anchor="ctr"/>
                </a:tc>
                <a:tc>
                  <a:txBody>
                    <a:bodyPr/>
                    <a:lstStyle/>
                    <a:p>
                      <a:pPr algn="ctr"/>
                      <a:r>
                        <a:rPr lang="fr-FR" sz="1400" b="1" dirty="0">
                          <a:latin typeface="Arial" pitchFamily="34" charset="0"/>
                          <a:cs typeface="Arial" pitchFamily="34" charset="0"/>
                        </a:rPr>
                        <a:t>X</a:t>
                      </a:r>
                    </a:p>
                  </a:txBody>
                  <a:tcPr anchor="ctr"/>
                </a:tc>
                <a:tc>
                  <a:txBody>
                    <a:bodyPr/>
                    <a:lstStyle/>
                    <a:p>
                      <a:endParaRPr lang="fr-FR" sz="1400" dirty="0">
                        <a:latin typeface="Arial" pitchFamily="34" charset="0"/>
                        <a:cs typeface="Arial" pitchFamily="34" charset="0"/>
                      </a:endParaRPr>
                    </a:p>
                  </a:txBody>
                  <a:tcPr anchor="ctr"/>
                </a:tc>
                <a:tc>
                  <a:txBody>
                    <a:bodyPr/>
                    <a:lstStyle/>
                    <a:p>
                      <a:endParaRPr lang="fr-FR" sz="1400" dirty="0">
                        <a:latin typeface="Arial" pitchFamily="34" charset="0"/>
                        <a:cs typeface="Arial" pitchFamily="34" charset="0"/>
                      </a:endParaRPr>
                    </a:p>
                  </a:txBody>
                  <a:tcPr anchor="ctr"/>
                </a:tc>
                <a:tc>
                  <a:txBody>
                    <a:bodyPr/>
                    <a:lstStyle/>
                    <a:p>
                      <a:endParaRPr lang="fr-FR" sz="1400" dirty="0">
                        <a:latin typeface="Arial" pitchFamily="34" charset="0"/>
                        <a:cs typeface="Arial" pitchFamily="34" charset="0"/>
                      </a:endParaRPr>
                    </a:p>
                  </a:txBody>
                  <a:tcPr anchor="ctr"/>
                </a:tc>
                <a:tc>
                  <a:txBody>
                    <a:bodyPr/>
                    <a:lstStyle/>
                    <a:p>
                      <a:endParaRPr lang="fr-FR" sz="1400" dirty="0">
                        <a:latin typeface="Arial" pitchFamily="34" charset="0"/>
                        <a:cs typeface="Arial" pitchFamily="34" charset="0"/>
                      </a:endParaRPr>
                    </a:p>
                  </a:txBody>
                  <a:tcPr anchor="ctr"/>
                </a:tc>
                <a:tc>
                  <a:txBody>
                    <a:bodyPr/>
                    <a:lstStyle/>
                    <a:p>
                      <a:endParaRPr lang="fr-FR" sz="1400" dirty="0">
                        <a:latin typeface="Arial" pitchFamily="34" charset="0"/>
                        <a:cs typeface="Arial" pitchFamily="34" charset="0"/>
                      </a:endParaRPr>
                    </a:p>
                  </a:txBody>
                  <a:tcPr anchor="ctr"/>
                </a:tc>
                <a:tc>
                  <a:txBody>
                    <a:bodyPr/>
                    <a:lstStyle/>
                    <a:p>
                      <a:endParaRPr lang="fr-FR" sz="1400" dirty="0">
                        <a:latin typeface="Arial" pitchFamily="34" charset="0"/>
                        <a:cs typeface="Arial" pitchFamily="34" charset="0"/>
                      </a:endParaRPr>
                    </a:p>
                  </a:txBody>
                  <a:tcPr anchor="ctr"/>
                </a:tc>
                <a:tc>
                  <a:txBody>
                    <a:bodyPr/>
                    <a:lstStyle/>
                    <a:p>
                      <a:endParaRPr lang="fr-FR" sz="1400" dirty="0">
                        <a:latin typeface="Arial" pitchFamily="34" charset="0"/>
                        <a:cs typeface="Arial" pitchFamily="34" charset="0"/>
                      </a:endParaRPr>
                    </a:p>
                  </a:txBody>
                  <a:tcPr anchor="ctr"/>
                </a:tc>
                <a:extLst>
                  <a:ext uri="{0D108BD9-81ED-4DB2-BD59-A6C34878D82A}">
                    <a16:rowId xmlns:a16="http://schemas.microsoft.com/office/drawing/2014/main" val="10005"/>
                  </a:ext>
                </a:extLst>
              </a:tr>
            </a:tbl>
          </a:graphicData>
        </a:graphic>
      </p:graphicFrame>
      <p:sp>
        <p:nvSpPr>
          <p:cNvPr id="4" name="ZoneTexte 3"/>
          <p:cNvSpPr txBox="1"/>
          <p:nvPr/>
        </p:nvSpPr>
        <p:spPr>
          <a:xfrm>
            <a:off x="2297658" y="965046"/>
            <a:ext cx="7902799" cy="1815882"/>
          </a:xfrm>
          <a:prstGeom prst="rect">
            <a:avLst/>
          </a:prstGeom>
          <a:noFill/>
        </p:spPr>
        <p:txBody>
          <a:bodyPr wrap="square" rtlCol="0">
            <a:spAutoFit/>
          </a:bodyPr>
          <a:lstStyle/>
          <a:p>
            <a:r>
              <a:rPr lang="fr-FR" sz="1600" dirty="0">
                <a:solidFill>
                  <a:schemeClr val="tx2"/>
                </a:solidFill>
                <a:latin typeface="Arial" pitchFamily="34" charset="0"/>
                <a:cs typeface="Arial" pitchFamily="34" charset="0"/>
              </a:rPr>
              <a:t>Un tableau de bord qui assurera la cohérence du dispositif pédagogique sur l’ensemble du cycle 4 : </a:t>
            </a:r>
          </a:p>
          <a:p>
            <a:pPr marL="285750" indent="-285750">
              <a:buFont typeface="Arial" pitchFamily="34" charset="0"/>
              <a:buChar char="•"/>
            </a:pPr>
            <a:r>
              <a:rPr lang="fr-FR" sz="1600" dirty="0">
                <a:latin typeface="Arial" pitchFamily="34" charset="0"/>
                <a:cs typeface="Arial" pitchFamily="34" charset="0"/>
              </a:rPr>
              <a:t>Ce tableau de bord croise l’organisation temporelle des enseignements organisés en séquences pédagogiques avec l’ensemble des compétences du curriculum. Des indicateurs de progressivité permettent à l’équipe enseignante de s’assurer que les compétences sont toutes travaillées et s’acquièrent par les élèves de manière progressive. </a:t>
            </a:r>
          </a:p>
        </p:txBody>
      </p:sp>
    </p:spTree>
    <p:extLst>
      <p:ext uri="{BB962C8B-B14F-4D97-AF65-F5344CB8AC3E}">
        <p14:creationId xmlns:p14="http://schemas.microsoft.com/office/powerpoint/2010/main" val="1650763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847528" y="332656"/>
            <a:ext cx="5711820" cy="369332"/>
          </a:xfrm>
          <a:prstGeom prst="rect">
            <a:avLst/>
          </a:prstGeom>
          <a:noFill/>
        </p:spPr>
        <p:txBody>
          <a:bodyPr wrap="none" rtlCol="0">
            <a:spAutoFit/>
          </a:bodyPr>
          <a:lstStyle/>
          <a:p>
            <a:r>
              <a:rPr lang="fr-FR" b="1" dirty="0">
                <a:solidFill>
                  <a:schemeClr val="tx2"/>
                </a:solidFill>
                <a:latin typeface="Arial" pitchFamily="34" charset="0"/>
                <a:cs typeface="Arial" pitchFamily="34" charset="0"/>
              </a:rPr>
              <a:t>7 – Les outils pour piloter son action pédagogique</a:t>
            </a:r>
          </a:p>
        </p:txBody>
      </p:sp>
      <p:sp>
        <p:nvSpPr>
          <p:cNvPr id="4" name="ZoneTexte 3"/>
          <p:cNvSpPr txBox="1"/>
          <p:nvPr/>
        </p:nvSpPr>
        <p:spPr>
          <a:xfrm>
            <a:off x="2297658" y="965047"/>
            <a:ext cx="7902799" cy="1323439"/>
          </a:xfrm>
          <a:prstGeom prst="rect">
            <a:avLst/>
          </a:prstGeom>
          <a:noFill/>
        </p:spPr>
        <p:txBody>
          <a:bodyPr wrap="square" rtlCol="0">
            <a:spAutoFit/>
          </a:bodyPr>
          <a:lstStyle/>
          <a:p>
            <a:r>
              <a:rPr lang="fr-FR" sz="1600" dirty="0">
                <a:solidFill>
                  <a:schemeClr val="tx2"/>
                </a:solidFill>
                <a:latin typeface="Arial" pitchFamily="34" charset="0"/>
                <a:cs typeface="Arial" pitchFamily="34" charset="0"/>
              </a:rPr>
              <a:t>Une fiche séquence qui précise l’organisation pédagogique sur la séquence : </a:t>
            </a:r>
          </a:p>
          <a:p>
            <a:pPr marL="285750" indent="-285750">
              <a:buFont typeface="Arial" pitchFamily="34" charset="0"/>
              <a:buChar char="•"/>
            </a:pPr>
            <a:r>
              <a:rPr lang="fr-FR" sz="1600" dirty="0">
                <a:latin typeface="Arial" pitchFamily="34" charset="0"/>
                <a:cs typeface="Arial" pitchFamily="34" charset="0"/>
              </a:rPr>
              <a:t>Cette fiche repose sur le modèle développé l’année passée. Elle indique le nombre de séances comprises dans la séquence, identifie le centre d’intérêt retenu et indique, de manière synthétique l’ensemble des ressources mises à disposition.</a:t>
            </a:r>
          </a:p>
        </p:txBody>
      </p:sp>
      <p:sp>
        <p:nvSpPr>
          <p:cNvPr id="5" name="ZoneTexte 4"/>
          <p:cNvSpPr txBox="1"/>
          <p:nvPr/>
        </p:nvSpPr>
        <p:spPr>
          <a:xfrm>
            <a:off x="2297658" y="2537610"/>
            <a:ext cx="7902799" cy="830997"/>
          </a:xfrm>
          <a:prstGeom prst="rect">
            <a:avLst/>
          </a:prstGeom>
          <a:noFill/>
        </p:spPr>
        <p:txBody>
          <a:bodyPr wrap="square" rtlCol="0">
            <a:spAutoFit/>
          </a:bodyPr>
          <a:lstStyle/>
          <a:p>
            <a:r>
              <a:rPr lang="fr-FR" sz="1600" dirty="0">
                <a:solidFill>
                  <a:schemeClr val="tx2"/>
                </a:solidFill>
                <a:latin typeface="Arial" pitchFamily="34" charset="0"/>
                <a:cs typeface="Arial" pitchFamily="34" charset="0"/>
              </a:rPr>
              <a:t>Une fiche séance qui précise l’organisation pédagogique de la séance : </a:t>
            </a:r>
          </a:p>
          <a:p>
            <a:pPr marL="285750" indent="-285750">
              <a:buFont typeface="Arial" pitchFamily="34" charset="0"/>
              <a:buChar char="•"/>
            </a:pPr>
            <a:r>
              <a:rPr lang="fr-FR" sz="1600" dirty="0">
                <a:latin typeface="Arial" pitchFamily="34" charset="0"/>
                <a:cs typeface="Arial" pitchFamily="34" charset="0"/>
              </a:rPr>
              <a:t>Cette fiche décrit avec précision les modalités pédagogiques mises en œuvre pour la séance et définit avec précision la temporalité des activités.</a:t>
            </a:r>
          </a:p>
        </p:txBody>
      </p:sp>
    </p:spTree>
    <p:extLst>
      <p:ext uri="{BB962C8B-B14F-4D97-AF65-F5344CB8AC3E}">
        <p14:creationId xmlns:p14="http://schemas.microsoft.com/office/powerpoint/2010/main" val="4063839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194</Words>
  <Application>Microsoft Office PowerPoint</Application>
  <PresentationFormat>Grand écran</PresentationFormat>
  <Paragraphs>29</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Calibri</vt:lpstr>
      <vt:lpstr>Calibri Light</vt:lpstr>
      <vt:lpstr>Industria</vt:lpstr>
      <vt:lpstr>Thème Office</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alain ichard</dc:creator>
  <cp:lastModifiedBy>alain ichard</cp:lastModifiedBy>
  <cp:revision>1</cp:revision>
  <dcterms:created xsi:type="dcterms:W3CDTF">2016-04-07T12:23:19Z</dcterms:created>
  <dcterms:modified xsi:type="dcterms:W3CDTF">2016-04-07T12:25:54Z</dcterms:modified>
</cp:coreProperties>
</file>