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FR"/>
          </a:p>
        </p:txBody>
      </p:sp>
      <p:sp>
        <p:nvSpPr>
          <p:cNvPr id="4" name="Espace réservé de la date 3"/>
          <p:cNvSpPr>
            <a:spLocks noGrp="1"/>
          </p:cNvSpPr>
          <p:nvPr>
            <p:ph type="dt" sz="half" idx="10"/>
          </p:nvPr>
        </p:nvSpPr>
        <p:spPr/>
        <p:txBody>
          <a:bodyPr/>
          <a:lstStyle/>
          <a:p>
            <a:fld id="{DE24F52C-71CE-4965-964C-071BE498D02D}"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1945737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DE24F52C-71CE-4965-964C-071BE498D02D}"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408624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DE24F52C-71CE-4965-964C-071BE498D02D}"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3745367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5" name="ZoneTexte 4"/>
          <p:cNvSpPr txBox="1"/>
          <p:nvPr userDrawn="1"/>
        </p:nvSpPr>
        <p:spPr>
          <a:xfrm>
            <a:off x="3776776" y="6361584"/>
            <a:ext cx="6149440" cy="307777"/>
          </a:xfrm>
          <a:prstGeom prst="rect">
            <a:avLst/>
          </a:prstGeom>
          <a:noFill/>
        </p:spPr>
        <p:txBody>
          <a:bodyPr wrap="none" rtlCol="0">
            <a:spAutoFit/>
          </a:bodyPr>
          <a:lstStyle/>
          <a:p>
            <a:r>
              <a:rPr lang="fr-FR" sz="1400" dirty="0">
                <a:solidFill>
                  <a:schemeClr val="bg1">
                    <a:lumMod val="50000"/>
                  </a:schemeClr>
                </a:solidFill>
                <a:latin typeface="Industria" pitchFamily="2" charset="0"/>
                <a:cs typeface="Arial" pitchFamily="34" charset="0"/>
              </a:rPr>
              <a:t>Inspection Pédagogique Régionale</a:t>
            </a:r>
            <a:r>
              <a:rPr lang="fr-FR" sz="1400" baseline="0" dirty="0">
                <a:solidFill>
                  <a:schemeClr val="bg1">
                    <a:lumMod val="50000"/>
                  </a:schemeClr>
                </a:solidFill>
                <a:latin typeface="Industria" pitchFamily="2" charset="0"/>
                <a:cs typeface="Arial" pitchFamily="34" charset="0"/>
              </a:rPr>
              <a:t> des Sciences et Techniques Industrielles</a:t>
            </a:r>
            <a:endParaRPr lang="fr-FR" sz="1400" dirty="0">
              <a:solidFill>
                <a:schemeClr val="bg1">
                  <a:lumMod val="50000"/>
                </a:schemeClr>
              </a:solidFill>
              <a:latin typeface="Industria" pitchFamily="2" charset="0"/>
              <a:cs typeface="Arial" pitchFamily="34" charset="0"/>
            </a:endParaRP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350" y="5954912"/>
            <a:ext cx="1572173" cy="786457"/>
          </a:xfrm>
          <a:prstGeom prst="rect">
            <a:avLst/>
          </a:prstGeom>
        </p:spPr>
      </p:pic>
      <p:sp>
        <p:nvSpPr>
          <p:cNvPr id="2" name="ZoneTexte 1"/>
          <p:cNvSpPr txBox="1"/>
          <p:nvPr userDrawn="1"/>
        </p:nvSpPr>
        <p:spPr>
          <a:xfrm>
            <a:off x="10429645" y="6361584"/>
            <a:ext cx="1426994" cy="307777"/>
          </a:xfrm>
          <a:prstGeom prst="rect">
            <a:avLst/>
          </a:prstGeom>
          <a:noFill/>
        </p:spPr>
        <p:txBody>
          <a:bodyPr wrap="none" rtlCol="0">
            <a:spAutoFit/>
          </a:bodyPr>
          <a:lstStyle/>
          <a:p>
            <a:pPr algn="r"/>
            <a:r>
              <a:rPr lang="fr-FR" sz="1400" dirty="0">
                <a:solidFill>
                  <a:schemeClr val="tx1">
                    <a:lumMod val="50000"/>
                    <a:lumOff val="50000"/>
                  </a:schemeClr>
                </a:solidFill>
                <a:latin typeface="Industria" pitchFamily="2" charset="0"/>
              </a:rPr>
              <a:t>Diapositive </a:t>
            </a:r>
            <a:fld id="{9ABD3C1C-7CF3-4A69-8CA8-53FF9E85F99B}" type="slidenum">
              <a:rPr lang="fr-FR" sz="1400" smtClean="0">
                <a:solidFill>
                  <a:schemeClr val="tx1">
                    <a:lumMod val="50000"/>
                    <a:lumOff val="50000"/>
                  </a:schemeClr>
                </a:solidFill>
                <a:latin typeface="Industria" pitchFamily="2" charset="0"/>
              </a:rPr>
              <a:pPr algn="r"/>
              <a:t>‹N°›</a:t>
            </a:fld>
            <a:endParaRPr lang="fr-FR" sz="1400" dirty="0">
              <a:solidFill>
                <a:schemeClr val="tx1">
                  <a:lumMod val="50000"/>
                  <a:lumOff val="50000"/>
                </a:schemeClr>
              </a:solidFill>
              <a:latin typeface="Industria" pitchFamily="2" charset="0"/>
            </a:endParaRPr>
          </a:p>
        </p:txBody>
      </p:sp>
    </p:spTree>
    <p:extLst>
      <p:ext uri="{BB962C8B-B14F-4D97-AF65-F5344CB8AC3E}">
        <p14:creationId xmlns:p14="http://schemas.microsoft.com/office/powerpoint/2010/main" val="1532278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DE24F52C-71CE-4965-964C-071BE498D02D}"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17387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DE24F52C-71CE-4965-964C-071BE498D02D}"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154118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5" name="Espace réservé de la date 4"/>
          <p:cNvSpPr>
            <a:spLocks noGrp="1"/>
          </p:cNvSpPr>
          <p:nvPr>
            <p:ph type="dt" sz="half" idx="10"/>
          </p:nvPr>
        </p:nvSpPr>
        <p:spPr/>
        <p:txBody>
          <a:bodyPr/>
          <a:lstStyle/>
          <a:p>
            <a:fld id="{DE24F52C-71CE-4965-964C-071BE498D02D}" type="datetimeFigureOut">
              <a:rPr lang="fr-FR" smtClean="0"/>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575058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7" name="Espace réservé de la date 6"/>
          <p:cNvSpPr>
            <a:spLocks noGrp="1"/>
          </p:cNvSpPr>
          <p:nvPr>
            <p:ph type="dt" sz="half" idx="10"/>
          </p:nvPr>
        </p:nvSpPr>
        <p:spPr/>
        <p:txBody>
          <a:bodyPr/>
          <a:lstStyle/>
          <a:p>
            <a:fld id="{DE24F52C-71CE-4965-964C-071BE498D02D}" type="datetimeFigureOut">
              <a:rPr lang="fr-FR" smtClean="0"/>
              <a:t>07/04/2016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2024704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e la date 2"/>
          <p:cNvSpPr>
            <a:spLocks noGrp="1"/>
          </p:cNvSpPr>
          <p:nvPr>
            <p:ph type="dt" sz="half" idx="10"/>
          </p:nvPr>
        </p:nvSpPr>
        <p:spPr/>
        <p:txBody>
          <a:bodyPr/>
          <a:lstStyle/>
          <a:p>
            <a:fld id="{DE24F52C-71CE-4965-964C-071BE498D02D}" type="datetimeFigureOut">
              <a:rPr lang="fr-FR" smtClean="0"/>
              <a:t>07/04/2016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1730807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E24F52C-71CE-4965-964C-071BE498D02D}" type="datetimeFigureOut">
              <a:rPr lang="fr-FR" smtClean="0"/>
              <a:t>07/04/2016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2247088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DE24F52C-71CE-4965-964C-071BE498D02D}" type="datetimeFigureOut">
              <a:rPr lang="fr-FR" smtClean="0"/>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3174084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DE24F52C-71CE-4965-964C-071BE498D02D}" type="datetimeFigureOut">
              <a:rPr lang="fr-FR" smtClean="0"/>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DC05D3-39F5-4011-919D-2CEC2891E253}" type="slidenum">
              <a:rPr lang="fr-FR" smtClean="0"/>
              <a:t>‹N°›</a:t>
            </a:fld>
            <a:endParaRPr lang="fr-FR"/>
          </a:p>
        </p:txBody>
      </p:sp>
    </p:spTree>
    <p:extLst>
      <p:ext uri="{BB962C8B-B14F-4D97-AF65-F5344CB8AC3E}">
        <p14:creationId xmlns:p14="http://schemas.microsoft.com/office/powerpoint/2010/main" val="3599920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24F52C-71CE-4965-964C-071BE498D02D}" type="datetimeFigureOut">
              <a:rPr lang="fr-FR" smtClean="0"/>
              <a:t>07/04/2016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C05D3-39F5-4011-919D-2CEC2891E253}" type="slidenum">
              <a:rPr lang="fr-FR" smtClean="0"/>
              <a:t>‹N°›</a:t>
            </a:fld>
            <a:endParaRPr lang="fr-FR"/>
          </a:p>
        </p:txBody>
      </p:sp>
    </p:spTree>
    <p:extLst>
      <p:ext uri="{BB962C8B-B14F-4D97-AF65-F5344CB8AC3E}">
        <p14:creationId xmlns:p14="http://schemas.microsoft.com/office/powerpoint/2010/main" val="979985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47529" y="332656"/>
            <a:ext cx="6122189" cy="369332"/>
          </a:xfrm>
          <a:prstGeom prst="rect">
            <a:avLst/>
          </a:prstGeom>
          <a:noFill/>
        </p:spPr>
        <p:txBody>
          <a:bodyPr wrap="none" rtlCol="0">
            <a:spAutoFit/>
          </a:bodyPr>
          <a:lstStyle/>
          <a:p>
            <a:r>
              <a:rPr lang="fr-FR" b="1" dirty="0">
                <a:solidFill>
                  <a:schemeClr val="tx2"/>
                </a:solidFill>
                <a:latin typeface="Arial" pitchFamily="34" charset="0"/>
                <a:cs typeface="Arial" pitchFamily="34" charset="0"/>
              </a:rPr>
              <a:t>6 – Principes directeurs du curriculum de technologie</a:t>
            </a:r>
          </a:p>
        </p:txBody>
      </p:sp>
      <p:sp>
        <p:nvSpPr>
          <p:cNvPr id="3" name="ZoneTexte 2"/>
          <p:cNvSpPr txBox="1"/>
          <p:nvPr/>
        </p:nvSpPr>
        <p:spPr>
          <a:xfrm>
            <a:off x="2351585" y="3068960"/>
            <a:ext cx="7266733" cy="1077218"/>
          </a:xfrm>
          <a:prstGeom prst="rect">
            <a:avLst/>
          </a:prstGeom>
          <a:noFill/>
        </p:spPr>
        <p:txBody>
          <a:bodyPr wrap="none" rtlCol="0">
            <a:spAutoFit/>
          </a:bodyPr>
          <a:lstStyle/>
          <a:p>
            <a:r>
              <a:rPr lang="fr-FR" sz="1600" dirty="0">
                <a:solidFill>
                  <a:schemeClr val="tx2"/>
                </a:solidFill>
                <a:latin typeface="Arial" pitchFamily="34" charset="0"/>
                <a:cs typeface="Arial" pitchFamily="34" charset="0"/>
              </a:rPr>
              <a:t>Le curriculum de technologie du cycle 4 est organisé autour de 3 dimensions :</a:t>
            </a:r>
          </a:p>
          <a:p>
            <a:pPr marL="285750" indent="-285750">
              <a:buFont typeface="Arial" pitchFamily="34" charset="0"/>
              <a:buChar char="•"/>
            </a:pPr>
            <a:r>
              <a:rPr lang="fr-FR" sz="1600" dirty="0">
                <a:latin typeface="Arial" pitchFamily="34" charset="0"/>
                <a:cs typeface="Arial" pitchFamily="34" charset="0"/>
              </a:rPr>
              <a:t>Une dimension d’ingénierie design ;</a:t>
            </a:r>
          </a:p>
          <a:p>
            <a:pPr marL="285750" indent="-285750">
              <a:buFont typeface="Arial" pitchFamily="34" charset="0"/>
              <a:buChar char="•"/>
            </a:pPr>
            <a:r>
              <a:rPr lang="fr-FR" sz="1600" dirty="0">
                <a:latin typeface="Arial" pitchFamily="34" charset="0"/>
                <a:cs typeface="Arial" pitchFamily="34" charset="0"/>
              </a:rPr>
              <a:t>Une dimension socio-culturelle ;</a:t>
            </a:r>
          </a:p>
          <a:p>
            <a:pPr marL="285750" indent="-285750">
              <a:buFont typeface="Arial" pitchFamily="34" charset="0"/>
              <a:buChar char="•"/>
            </a:pPr>
            <a:r>
              <a:rPr lang="fr-FR" sz="1600" dirty="0">
                <a:latin typeface="Arial" pitchFamily="34" charset="0"/>
                <a:cs typeface="Arial" pitchFamily="34" charset="0"/>
              </a:rPr>
              <a:t>Une dimension scientifique.</a:t>
            </a:r>
          </a:p>
        </p:txBody>
      </p:sp>
      <p:sp>
        <p:nvSpPr>
          <p:cNvPr id="4" name="ZoneTexte 3"/>
          <p:cNvSpPr txBox="1"/>
          <p:nvPr/>
        </p:nvSpPr>
        <p:spPr>
          <a:xfrm>
            <a:off x="2279576" y="908720"/>
            <a:ext cx="7776864" cy="1815882"/>
          </a:xfrm>
          <a:prstGeom prst="rect">
            <a:avLst/>
          </a:prstGeom>
          <a:noFill/>
        </p:spPr>
        <p:txBody>
          <a:bodyPr wrap="square" rtlCol="0">
            <a:spAutoFit/>
          </a:bodyPr>
          <a:lstStyle/>
          <a:p>
            <a:r>
              <a:rPr lang="fr-FR" sz="1600" dirty="0">
                <a:solidFill>
                  <a:schemeClr val="tx2"/>
                </a:solidFill>
                <a:latin typeface="Arial" pitchFamily="34" charset="0"/>
                <a:cs typeface="Arial" pitchFamily="34" charset="0"/>
              </a:rPr>
              <a:t>Une intégration cohérente dans tout le continuum de formation qui repose sur :</a:t>
            </a:r>
          </a:p>
          <a:p>
            <a:pPr marL="285750" indent="-285750">
              <a:buFont typeface="Arial" pitchFamily="34" charset="0"/>
              <a:buChar char="•"/>
            </a:pPr>
            <a:r>
              <a:rPr lang="fr-FR" sz="1600" dirty="0">
                <a:latin typeface="Arial" pitchFamily="34" charset="0"/>
                <a:cs typeface="Arial" pitchFamily="34" charset="0"/>
              </a:rPr>
              <a:t>Une ouverture sur le monde selon plusieurs composantes (sociétale, culturelle, juridique, etc…).</a:t>
            </a:r>
          </a:p>
          <a:p>
            <a:pPr marL="285750" indent="-285750">
              <a:buFont typeface="Arial" pitchFamily="34" charset="0"/>
              <a:buChar char="•"/>
            </a:pPr>
            <a:r>
              <a:rPr lang="fr-FR" sz="1600" dirty="0">
                <a:latin typeface="Arial" pitchFamily="34" charset="0"/>
                <a:cs typeface="Arial" pitchFamily="34" charset="0"/>
              </a:rPr>
              <a:t>L’utilisation des démarches pédagogiques (investigation, résolution de problèmes et projet).</a:t>
            </a:r>
          </a:p>
          <a:p>
            <a:pPr marL="285750" indent="-285750">
              <a:buFont typeface="Arial" pitchFamily="34" charset="0"/>
              <a:buChar char="•"/>
            </a:pPr>
            <a:r>
              <a:rPr lang="fr-FR" sz="1600" dirty="0">
                <a:latin typeface="Arial" pitchFamily="34" charset="0"/>
                <a:cs typeface="Arial" pitchFamily="34" charset="0"/>
              </a:rPr>
              <a:t>Des organisations pédagogiques favorisant le travail collaboratif et les échanges.</a:t>
            </a:r>
          </a:p>
          <a:p>
            <a:pPr marL="285750" indent="-285750">
              <a:buFont typeface="Arial" pitchFamily="34" charset="0"/>
              <a:buChar char="•"/>
            </a:pPr>
            <a:r>
              <a:rPr lang="fr-FR" sz="1600" dirty="0">
                <a:latin typeface="Arial" pitchFamily="34" charset="0"/>
                <a:cs typeface="Arial" pitchFamily="34" charset="0"/>
              </a:rPr>
              <a:t>L’utilisation des moyens numériques.</a:t>
            </a:r>
          </a:p>
        </p:txBody>
      </p:sp>
      <p:sp>
        <p:nvSpPr>
          <p:cNvPr id="5" name="ZoneTexte 4"/>
          <p:cNvSpPr txBox="1"/>
          <p:nvPr/>
        </p:nvSpPr>
        <p:spPr>
          <a:xfrm>
            <a:off x="2351585" y="4509121"/>
            <a:ext cx="7992888" cy="830997"/>
          </a:xfrm>
          <a:prstGeom prst="rect">
            <a:avLst/>
          </a:prstGeom>
          <a:noFill/>
        </p:spPr>
        <p:txBody>
          <a:bodyPr wrap="square" rtlCol="0">
            <a:spAutoFit/>
          </a:bodyPr>
          <a:lstStyle/>
          <a:p>
            <a:r>
              <a:rPr lang="fr-FR" sz="1600" dirty="0">
                <a:solidFill>
                  <a:schemeClr val="tx2"/>
                </a:solidFill>
                <a:latin typeface="Arial" pitchFamily="34" charset="0"/>
                <a:cs typeface="Arial" pitchFamily="34" charset="0"/>
              </a:rPr>
              <a:t>Un enseignement d’informatique en lien avec les mathématiques :</a:t>
            </a:r>
          </a:p>
          <a:p>
            <a:pPr marL="285750" indent="-285750">
              <a:buFont typeface="Arial" pitchFamily="34" charset="0"/>
              <a:buChar char="•"/>
            </a:pPr>
            <a:r>
              <a:rPr lang="fr-FR" sz="1600" dirty="0">
                <a:latin typeface="Arial" pitchFamily="34" charset="0"/>
                <a:cs typeface="Arial" pitchFamily="34" charset="0"/>
              </a:rPr>
              <a:t>Nécessaire synchronisation entre les deux enseignements de mathématiques et de technologie.</a:t>
            </a:r>
          </a:p>
        </p:txBody>
      </p:sp>
    </p:spTree>
    <p:extLst>
      <p:ext uri="{BB962C8B-B14F-4D97-AF65-F5344CB8AC3E}">
        <p14:creationId xmlns:p14="http://schemas.microsoft.com/office/powerpoint/2010/main" val="59735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47529" y="332656"/>
            <a:ext cx="6122189" cy="369332"/>
          </a:xfrm>
          <a:prstGeom prst="rect">
            <a:avLst/>
          </a:prstGeom>
          <a:noFill/>
        </p:spPr>
        <p:txBody>
          <a:bodyPr wrap="none" rtlCol="0">
            <a:spAutoFit/>
          </a:bodyPr>
          <a:lstStyle/>
          <a:p>
            <a:r>
              <a:rPr lang="fr-FR" b="1" dirty="0">
                <a:solidFill>
                  <a:schemeClr val="tx2"/>
                </a:solidFill>
                <a:latin typeface="Arial" pitchFamily="34" charset="0"/>
                <a:cs typeface="Arial" pitchFamily="34" charset="0"/>
              </a:rPr>
              <a:t>6 – Principes directeurs du curriculum de technologie</a:t>
            </a:r>
          </a:p>
        </p:txBody>
      </p:sp>
      <p:sp>
        <p:nvSpPr>
          <p:cNvPr id="3" name="ZoneTexte 2"/>
          <p:cNvSpPr txBox="1"/>
          <p:nvPr/>
        </p:nvSpPr>
        <p:spPr>
          <a:xfrm>
            <a:off x="2225650" y="836712"/>
            <a:ext cx="4086375" cy="1077218"/>
          </a:xfrm>
          <a:prstGeom prst="rect">
            <a:avLst/>
          </a:prstGeom>
          <a:noFill/>
        </p:spPr>
        <p:txBody>
          <a:bodyPr wrap="none" rtlCol="0">
            <a:spAutoFit/>
          </a:bodyPr>
          <a:lstStyle/>
          <a:p>
            <a:r>
              <a:rPr lang="fr-FR" sz="1600" dirty="0">
                <a:solidFill>
                  <a:schemeClr val="tx2"/>
                </a:solidFill>
                <a:latin typeface="Arial" pitchFamily="34" charset="0"/>
                <a:cs typeface="Arial" pitchFamily="34" charset="0"/>
              </a:rPr>
              <a:t>Un tableau de synthèse qui présente : </a:t>
            </a:r>
          </a:p>
          <a:p>
            <a:pPr marL="285750" indent="-285750">
              <a:buFont typeface="Arial" pitchFamily="34" charset="0"/>
              <a:buChar char="•"/>
            </a:pPr>
            <a:r>
              <a:rPr lang="fr-FR" sz="1600" dirty="0">
                <a:latin typeface="Arial" pitchFamily="34" charset="0"/>
                <a:cs typeface="Arial" pitchFamily="34" charset="0"/>
              </a:rPr>
              <a:t>7 compétences principales.</a:t>
            </a:r>
          </a:p>
          <a:p>
            <a:pPr marL="285750" indent="-285750">
              <a:buFont typeface="Arial" pitchFamily="34" charset="0"/>
              <a:buChar char="•"/>
            </a:pPr>
            <a:r>
              <a:rPr lang="fr-FR" sz="1600" dirty="0">
                <a:latin typeface="Arial" pitchFamily="34" charset="0"/>
                <a:cs typeface="Arial" pitchFamily="34" charset="0"/>
              </a:rPr>
              <a:t>26 compétences secondaires.</a:t>
            </a:r>
          </a:p>
          <a:p>
            <a:pPr marL="285750" indent="-285750">
              <a:buFont typeface="Arial" pitchFamily="34" charset="0"/>
              <a:buChar char="•"/>
            </a:pPr>
            <a:r>
              <a:rPr lang="fr-FR" sz="1600" dirty="0">
                <a:latin typeface="Arial" pitchFamily="34" charset="0"/>
                <a:cs typeface="Arial" pitchFamily="34" charset="0"/>
              </a:rPr>
              <a:t>Les liens avec les 5 domaines du socle.</a:t>
            </a:r>
          </a:p>
        </p:txBody>
      </p:sp>
      <p:graphicFrame>
        <p:nvGraphicFramePr>
          <p:cNvPr id="6" name="Tableau 5"/>
          <p:cNvGraphicFramePr>
            <a:graphicFrameLocks noGrp="1"/>
          </p:cNvGraphicFramePr>
          <p:nvPr>
            <p:extLst/>
          </p:nvPr>
        </p:nvGraphicFramePr>
        <p:xfrm>
          <a:off x="2366931" y="3304272"/>
          <a:ext cx="7740000" cy="1132840"/>
        </p:xfrm>
        <a:graphic>
          <a:graphicData uri="http://schemas.openxmlformats.org/drawingml/2006/table">
            <a:tbl>
              <a:tblPr firstRow="1" bandRow="1">
                <a:tableStyleId>{5C22544A-7EE6-4342-B048-85BDC9FD1C3A}</a:tableStyleId>
              </a:tblPr>
              <a:tblGrid>
                <a:gridCol w="5760000">
                  <a:extLst>
                    <a:ext uri="{9D8B030D-6E8A-4147-A177-3AD203B41FA5}">
                      <a16:colId xmlns:a16="http://schemas.microsoft.com/office/drawing/2014/main" val="20000"/>
                    </a:ext>
                  </a:extLst>
                </a:gridCol>
                <a:gridCol w="1980000">
                  <a:extLst>
                    <a:ext uri="{9D8B030D-6E8A-4147-A177-3AD203B41FA5}">
                      <a16:colId xmlns:a16="http://schemas.microsoft.com/office/drawing/2014/main" val="20001"/>
                    </a:ext>
                  </a:extLst>
                </a:gridCol>
              </a:tblGrid>
              <a:tr h="370840">
                <a:tc>
                  <a:txBody>
                    <a:bodyPr/>
                    <a:lstStyle/>
                    <a:p>
                      <a:pPr algn="ctr"/>
                      <a:r>
                        <a:rPr lang="fr-FR" dirty="0"/>
                        <a:t>Compétences travaillées</a:t>
                      </a:r>
                    </a:p>
                  </a:txBody>
                  <a:tcPr/>
                </a:tc>
                <a:tc>
                  <a:txBody>
                    <a:bodyPr/>
                    <a:lstStyle/>
                    <a:p>
                      <a:pPr algn="ctr"/>
                      <a:r>
                        <a:rPr lang="fr-FR" dirty="0"/>
                        <a:t>Domaine du socle</a:t>
                      </a:r>
                    </a:p>
                  </a:txBody>
                  <a:tcPr/>
                </a:tc>
                <a:extLst>
                  <a:ext uri="{0D108BD9-81ED-4DB2-BD59-A6C34878D82A}">
                    <a16:rowId xmlns:a16="http://schemas.microsoft.com/office/drawing/2014/main" val="10000"/>
                  </a:ext>
                </a:extLst>
              </a:tr>
              <a:tr h="370840">
                <a:tc>
                  <a:txBody>
                    <a:bodyPr/>
                    <a:lstStyle/>
                    <a:p>
                      <a:r>
                        <a:rPr lang="fr-FR" sz="1600" b="1" dirty="0">
                          <a:latin typeface="Arial" pitchFamily="34" charset="0"/>
                          <a:cs typeface="Arial" pitchFamily="34" charset="0"/>
                        </a:rPr>
                        <a:t>Pratiquer des démarches scientifiques et technologiques</a:t>
                      </a:r>
                    </a:p>
                    <a:p>
                      <a:pPr marL="285750" indent="-285750">
                        <a:buFont typeface="Arial" pitchFamily="34" charset="0"/>
                        <a:buChar char="•"/>
                      </a:pPr>
                      <a:r>
                        <a:rPr lang="fr-FR" sz="1400" dirty="0">
                          <a:latin typeface="Arial" pitchFamily="34" charset="0"/>
                          <a:cs typeface="Arial" pitchFamily="34" charset="0"/>
                        </a:rPr>
                        <a:t>Imaginer, synthétiser, formaliser et respecter une procédure, un protocole.</a:t>
                      </a:r>
                    </a:p>
                  </a:txBody>
                  <a:tcPr/>
                </a:tc>
                <a:tc>
                  <a:txBody>
                    <a:bodyPr/>
                    <a:lstStyle/>
                    <a:p>
                      <a:pPr algn="ctr"/>
                      <a:r>
                        <a:rPr lang="fr-FR" sz="1400" b="1" dirty="0">
                          <a:latin typeface="Arial" pitchFamily="34" charset="0"/>
                          <a:cs typeface="Arial" pitchFamily="34" charset="0"/>
                        </a:rPr>
                        <a:t>4</a:t>
                      </a:r>
                    </a:p>
                  </a:txBody>
                  <a:tcPr/>
                </a:tc>
                <a:extLst>
                  <a:ext uri="{0D108BD9-81ED-4DB2-BD59-A6C34878D82A}">
                    <a16:rowId xmlns:a16="http://schemas.microsoft.com/office/drawing/2014/main" val="10001"/>
                  </a:ext>
                </a:extLst>
              </a:tr>
            </a:tbl>
          </a:graphicData>
        </a:graphic>
      </p:graphicFrame>
      <p:sp>
        <p:nvSpPr>
          <p:cNvPr id="8" name="Rectangle à coins arrondis 7"/>
          <p:cNvSpPr/>
          <p:nvPr/>
        </p:nvSpPr>
        <p:spPr>
          <a:xfrm>
            <a:off x="6456040" y="2276872"/>
            <a:ext cx="3096344" cy="648072"/>
          </a:xfrm>
          <a:prstGeom prst="wedgeRoundRectCallout">
            <a:avLst>
              <a:gd name="adj1" fmla="val -36223"/>
              <a:gd name="adj2" fmla="val 176219"/>
              <a:gd name="adj3" fmla="val 16667"/>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1600" b="1" dirty="0">
                <a:solidFill>
                  <a:schemeClr val="tx1"/>
                </a:solidFill>
                <a:latin typeface="Arial" pitchFamily="34" charset="0"/>
                <a:cs typeface="Arial" pitchFamily="34" charset="0"/>
              </a:rPr>
              <a:t>Compétence principale</a:t>
            </a:r>
          </a:p>
        </p:txBody>
      </p:sp>
      <p:sp>
        <p:nvSpPr>
          <p:cNvPr id="9" name="Rectangle à coins arrondis 8"/>
          <p:cNvSpPr/>
          <p:nvPr/>
        </p:nvSpPr>
        <p:spPr>
          <a:xfrm>
            <a:off x="4259796" y="4725144"/>
            <a:ext cx="3096344" cy="648072"/>
          </a:xfrm>
          <a:prstGeom prst="wedgeRoundRectCallout">
            <a:avLst>
              <a:gd name="adj1" fmla="val -64433"/>
              <a:gd name="adj2" fmla="val -122819"/>
              <a:gd name="adj3" fmla="val 16667"/>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1400" dirty="0">
                <a:solidFill>
                  <a:schemeClr val="tx1"/>
                </a:solidFill>
                <a:latin typeface="Arial" pitchFamily="34" charset="0"/>
                <a:cs typeface="Arial" pitchFamily="34" charset="0"/>
              </a:rPr>
              <a:t>Compétence secondaire</a:t>
            </a:r>
          </a:p>
        </p:txBody>
      </p:sp>
    </p:spTree>
    <p:extLst>
      <p:ext uri="{BB962C8B-B14F-4D97-AF65-F5344CB8AC3E}">
        <p14:creationId xmlns:p14="http://schemas.microsoft.com/office/powerpoint/2010/main" val="37833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47529" y="332656"/>
            <a:ext cx="6122189" cy="369332"/>
          </a:xfrm>
          <a:prstGeom prst="rect">
            <a:avLst/>
          </a:prstGeom>
          <a:noFill/>
        </p:spPr>
        <p:txBody>
          <a:bodyPr wrap="none" rtlCol="0">
            <a:spAutoFit/>
          </a:bodyPr>
          <a:lstStyle/>
          <a:p>
            <a:r>
              <a:rPr lang="fr-FR" b="1" dirty="0">
                <a:solidFill>
                  <a:schemeClr val="tx2"/>
                </a:solidFill>
                <a:latin typeface="Arial" pitchFamily="34" charset="0"/>
                <a:cs typeface="Arial" pitchFamily="34" charset="0"/>
              </a:rPr>
              <a:t>6 – Principes directeurs du curriculum de technologie</a:t>
            </a:r>
          </a:p>
        </p:txBody>
      </p:sp>
      <p:sp>
        <p:nvSpPr>
          <p:cNvPr id="3" name="ZoneTexte 2"/>
          <p:cNvSpPr txBox="1"/>
          <p:nvPr/>
        </p:nvSpPr>
        <p:spPr>
          <a:xfrm>
            <a:off x="2225650" y="836712"/>
            <a:ext cx="8670963" cy="1077218"/>
          </a:xfrm>
          <a:prstGeom prst="rect">
            <a:avLst/>
          </a:prstGeom>
          <a:noFill/>
        </p:spPr>
        <p:txBody>
          <a:bodyPr wrap="none" rtlCol="0">
            <a:spAutoFit/>
          </a:bodyPr>
          <a:lstStyle/>
          <a:p>
            <a:r>
              <a:rPr lang="fr-FR" sz="1600" dirty="0">
                <a:solidFill>
                  <a:schemeClr val="tx2"/>
                </a:solidFill>
                <a:latin typeface="Arial" pitchFamily="34" charset="0"/>
                <a:cs typeface="Arial" pitchFamily="34" charset="0"/>
              </a:rPr>
              <a:t>Une organisation du curriculum autour des 3 dimensions (et de l’informatique) qui précise : </a:t>
            </a:r>
          </a:p>
          <a:p>
            <a:pPr marL="285750" indent="-285750">
              <a:buFont typeface="Arial" pitchFamily="34" charset="0"/>
              <a:buChar char="•"/>
            </a:pPr>
            <a:r>
              <a:rPr lang="fr-FR" sz="1600" dirty="0">
                <a:latin typeface="Arial" pitchFamily="34" charset="0"/>
                <a:cs typeface="Arial" pitchFamily="34" charset="0"/>
              </a:rPr>
              <a:t>Les attendus de fin de cycle.</a:t>
            </a:r>
          </a:p>
          <a:p>
            <a:pPr marL="285750" indent="-285750">
              <a:buFont typeface="Arial" pitchFamily="34" charset="0"/>
              <a:buChar char="•"/>
            </a:pPr>
            <a:r>
              <a:rPr lang="fr-FR" sz="1600" dirty="0">
                <a:latin typeface="Arial" pitchFamily="34" charset="0"/>
                <a:cs typeface="Arial" pitchFamily="34" charset="0"/>
              </a:rPr>
              <a:t>Les connaissances et compétences associées.</a:t>
            </a:r>
          </a:p>
          <a:p>
            <a:pPr marL="285750" indent="-285750">
              <a:buFont typeface="Arial" pitchFamily="34" charset="0"/>
              <a:buChar char="•"/>
            </a:pPr>
            <a:r>
              <a:rPr lang="fr-FR" sz="1600" dirty="0">
                <a:latin typeface="Arial" pitchFamily="34" charset="0"/>
                <a:cs typeface="Arial" pitchFamily="34" charset="0"/>
              </a:rPr>
              <a:t>Des exemples de situations, d’activités et de ressources pour l’élève.</a:t>
            </a:r>
          </a:p>
        </p:txBody>
      </p:sp>
      <p:graphicFrame>
        <p:nvGraphicFramePr>
          <p:cNvPr id="6" name="Tableau 5"/>
          <p:cNvGraphicFramePr>
            <a:graphicFrameLocks noGrp="1"/>
          </p:cNvGraphicFramePr>
          <p:nvPr>
            <p:extLst/>
          </p:nvPr>
        </p:nvGraphicFramePr>
        <p:xfrm>
          <a:off x="2495601" y="2420888"/>
          <a:ext cx="7329749" cy="2805840"/>
        </p:xfrm>
        <a:graphic>
          <a:graphicData uri="http://schemas.openxmlformats.org/drawingml/2006/table">
            <a:tbl>
              <a:tblPr firstRow="1" bandRow="1">
                <a:tableStyleId>{5C22544A-7EE6-4342-B048-85BDC9FD1C3A}</a:tableStyleId>
              </a:tblPr>
              <a:tblGrid>
                <a:gridCol w="4521437">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tblGrid>
              <a:tr h="360000">
                <a:tc gridSpan="2">
                  <a:txBody>
                    <a:bodyPr/>
                    <a:lstStyle/>
                    <a:p>
                      <a:pPr algn="l"/>
                      <a:r>
                        <a:rPr lang="fr-FR" sz="1600" dirty="0">
                          <a:latin typeface="Arial" pitchFamily="34" charset="0"/>
                          <a:cs typeface="Arial" pitchFamily="34" charset="0"/>
                        </a:rPr>
                        <a:t>Attendus de fin de cycle</a:t>
                      </a:r>
                    </a:p>
                  </a:txBody>
                  <a:tcPr anchor="ctr"/>
                </a:tc>
                <a:tc hMerge="1">
                  <a:txBody>
                    <a:bodyPr/>
                    <a:lstStyle/>
                    <a:p>
                      <a:endParaRPr lang="fr-FR"/>
                    </a:p>
                  </a:txBody>
                  <a:tcPr/>
                </a:tc>
                <a:extLst>
                  <a:ext uri="{0D108BD9-81ED-4DB2-BD59-A6C34878D82A}">
                    <a16:rowId xmlns:a16="http://schemas.microsoft.com/office/drawing/2014/main" val="10000"/>
                  </a:ext>
                </a:extLst>
              </a:tr>
              <a:tr h="360000">
                <a:tc gridSpan="2">
                  <a:txBody>
                    <a:bodyPr/>
                    <a:lstStyle/>
                    <a:p>
                      <a:pPr algn="l"/>
                      <a:r>
                        <a:rPr lang="fr-FR" sz="1400" dirty="0">
                          <a:latin typeface="Arial" pitchFamily="34" charset="0"/>
                          <a:cs typeface="Arial" pitchFamily="34" charset="0"/>
                        </a:rPr>
                        <a:t>Imaginer des solutions en réponse…</a:t>
                      </a:r>
                    </a:p>
                  </a:txBody>
                  <a:tcPr anchor="ctr"/>
                </a:tc>
                <a:tc hMerge="1">
                  <a:txBody>
                    <a:bodyPr/>
                    <a:lstStyle/>
                    <a:p>
                      <a:endParaRPr lang="fr-FR"/>
                    </a:p>
                  </a:txBody>
                  <a:tcPr/>
                </a:tc>
                <a:extLst>
                  <a:ext uri="{0D108BD9-81ED-4DB2-BD59-A6C34878D82A}">
                    <a16:rowId xmlns:a16="http://schemas.microsoft.com/office/drawing/2014/main" val="10001"/>
                  </a:ext>
                </a:extLst>
              </a:tr>
              <a:tr h="540000">
                <a:tc>
                  <a:txBody>
                    <a:bodyPr/>
                    <a:lstStyle/>
                    <a:p>
                      <a:pPr algn="l"/>
                      <a:r>
                        <a:rPr lang="fr-FR" sz="1600" b="1" dirty="0">
                          <a:latin typeface="Arial" pitchFamily="34" charset="0"/>
                          <a:cs typeface="Arial" pitchFamily="34" charset="0"/>
                        </a:rPr>
                        <a:t>Connaissances et compétences associées</a:t>
                      </a:r>
                    </a:p>
                  </a:txBody>
                  <a:tcPr anchor="ctr"/>
                </a:tc>
                <a:tc>
                  <a:txBody>
                    <a:bodyPr/>
                    <a:lstStyle/>
                    <a:p>
                      <a:pPr algn="l"/>
                      <a:r>
                        <a:rPr lang="fr-FR" sz="1600" b="1" dirty="0">
                          <a:latin typeface="Arial" pitchFamily="34" charset="0"/>
                          <a:cs typeface="Arial" pitchFamily="34" charset="0"/>
                        </a:rPr>
                        <a:t>Exemples de situations…</a:t>
                      </a:r>
                    </a:p>
                  </a:txBody>
                  <a:tcPr anchor="ctr"/>
                </a:tc>
                <a:extLst>
                  <a:ext uri="{0D108BD9-81ED-4DB2-BD59-A6C34878D82A}">
                    <a16:rowId xmlns:a16="http://schemas.microsoft.com/office/drawing/2014/main" val="10002"/>
                  </a:ext>
                </a:extLst>
              </a:tr>
              <a:tr h="540000">
                <a:tc gridSpan="2">
                  <a:txBody>
                    <a:bodyPr/>
                    <a:lstStyle/>
                    <a:p>
                      <a:pPr algn="ctr"/>
                      <a:r>
                        <a:rPr lang="fr-FR" dirty="0">
                          <a:latin typeface="Arial" pitchFamily="34" charset="0"/>
                          <a:cs typeface="Arial" pitchFamily="34" charset="0"/>
                        </a:rPr>
                        <a:t>Imaginer des solutions en réponse aux besoins… </a:t>
                      </a:r>
                    </a:p>
                  </a:txBody>
                  <a:tcPr anchor="ctr"/>
                </a:tc>
                <a:tc hMerge="1">
                  <a:txBody>
                    <a:bodyPr/>
                    <a:lstStyle/>
                    <a:p>
                      <a:endParaRPr lang="fr-FR"/>
                    </a:p>
                  </a:txBody>
                  <a:tcPr/>
                </a:tc>
                <a:extLst>
                  <a:ext uri="{0D108BD9-81ED-4DB2-BD59-A6C34878D82A}">
                    <a16:rowId xmlns:a16="http://schemas.microsoft.com/office/drawing/2014/main" val="10003"/>
                  </a:ext>
                </a:extLst>
              </a:tr>
              <a:tr h="987396">
                <a:tc>
                  <a:txBody>
                    <a:bodyPr/>
                    <a:lstStyle/>
                    <a:p>
                      <a:r>
                        <a:rPr lang="fr-FR" sz="1600" b="1" dirty="0">
                          <a:latin typeface="Arial" pitchFamily="34" charset="0"/>
                          <a:cs typeface="Arial" pitchFamily="34" charset="0"/>
                        </a:rPr>
                        <a:t>Identifier un besoin et énoncer un problème technique…</a:t>
                      </a:r>
                    </a:p>
                    <a:p>
                      <a:pPr marL="742950" lvl="1" indent="-285750">
                        <a:buFont typeface="Wingdings" pitchFamily="2" charset="2"/>
                        <a:buChar char="Ø"/>
                      </a:pPr>
                      <a:r>
                        <a:rPr lang="fr-FR" sz="1400" dirty="0">
                          <a:latin typeface="Arial" pitchFamily="34" charset="0"/>
                          <a:cs typeface="Arial" pitchFamily="34" charset="0"/>
                        </a:rPr>
                        <a:t>Besoin, contrainte,</a:t>
                      </a:r>
                      <a:r>
                        <a:rPr lang="fr-FR" sz="1400" baseline="0" dirty="0">
                          <a:latin typeface="Arial" pitchFamily="34" charset="0"/>
                          <a:cs typeface="Arial" pitchFamily="34" charset="0"/>
                        </a:rPr>
                        <a:t> normalisation.</a:t>
                      </a:r>
                    </a:p>
                    <a:p>
                      <a:pPr marL="742950" lvl="1" indent="-285750">
                        <a:buFont typeface="Wingdings" pitchFamily="2" charset="2"/>
                        <a:buChar char="Ø"/>
                      </a:pPr>
                      <a:r>
                        <a:rPr lang="fr-FR" sz="1400" baseline="0" dirty="0">
                          <a:latin typeface="Arial" pitchFamily="34" charset="0"/>
                          <a:cs typeface="Arial" pitchFamily="34" charset="0"/>
                        </a:rPr>
                        <a:t>Principaux éléments d’un cahier des charges.</a:t>
                      </a:r>
                      <a:endParaRPr lang="fr-FR" sz="1400" dirty="0">
                        <a:latin typeface="Arial" pitchFamily="34" charset="0"/>
                        <a:cs typeface="Arial" pitchFamily="34" charset="0"/>
                      </a:endParaRPr>
                    </a:p>
                  </a:txBody>
                  <a:tcPr/>
                </a:tc>
                <a:tc>
                  <a:txBody>
                    <a:bodyPr/>
                    <a:lstStyle/>
                    <a:p>
                      <a:pPr algn="just"/>
                      <a:r>
                        <a:rPr lang="fr-FR" sz="1400" b="0" dirty="0">
                          <a:latin typeface="Arial" pitchFamily="34" charset="0"/>
                          <a:cs typeface="Arial" pitchFamily="34" charset="0"/>
                        </a:rPr>
                        <a:t>Formalisation ou analyse d’un cahier des charges pour faire évoluer un objet technique…</a:t>
                      </a:r>
                    </a:p>
                  </a:txBody>
                  <a:tcPr/>
                </a:tc>
                <a:extLst>
                  <a:ext uri="{0D108BD9-81ED-4DB2-BD59-A6C34878D82A}">
                    <a16:rowId xmlns:a16="http://schemas.microsoft.com/office/drawing/2014/main" val="10004"/>
                  </a:ext>
                </a:extLst>
              </a:tr>
            </a:tbl>
          </a:graphicData>
        </a:graphic>
      </p:graphicFrame>
      <p:sp>
        <p:nvSpPr>
          <p:cNvPr id="9" name="Rectangle à coins arrondis 8"/>
          <p:cNvSpPr/>
          <p:nvPr/>
        </p:nvSpPr>
        <p:spPr>
          <a:xfrm>
            <a:off x="6744072" y="5431344"/>
            <a:ext cx="1584176" cy="648072"/>
          </a:xfrm>
          <a:prstGeom prst="wedgeRoundRectCallout">
            <a:avLst>
              <a:gd name="adj1" fmla="val -149130"/>
              <a:gd name="adj2" fmla="val -120713"/>
              <a:gd name="adj3" fmla="val 16667"/>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1400" dirty="0">
                <a:solidFill>
                  <a:schemeClr val="tx1"/>
                </a:solidFill>
                <a:latin typeface="Arial" pitchFamily="34" charset="0"/>
                <a:cs typeface="Arial" pitchFamily="34" charset="0"/>
              </a:rPr>
              <a:t>Connaissances</a:t>
            </a:r>
          </a:p>
        </p:txBody>
      </p:sp>
      <p:sp>
        <p:nvSpPr>
          <p:cNvPr id="7" name="Rectangle à coins arrondis 6"/>
          <p:cNvSpPr/>
          <p:nvPr/>
        </p:nvSpPr>
        <p:spPr>
          <a:xfrm>
            <a:off x="3360450" y="5447955"/>
            <a:ext cx="2735550" cy="648072"/>
          </a:xfrm>
          <a:prstGeom prst="wedgeRoundRectCallout">
            <a:avLst>
              <a:gd name="adj1" fmla="val -39216"/>
              <a:gd name="adj2" fmla="val -200737"/>
              <a:gd name="adj3" fmla="val 16667"/>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1600" b="1" dirty="0">
                <a:solidFill>
                  <a:schemeClr val="tx1"/>
                </a:solidFill>
                <a:latin typeface="Arial" pitchFamily="34" charset="0"/>
                <a:cs typeface="Arial" pitchFamily="34" charset="0"/>
              </a:rPr>
              <a:t>Compétence secondaire</a:t>
            </a:r>
          </a:p>
        </p:txBody>
      </p:sp>
    </p:spTree>
    <p:extLst>
      <p:ext uri="{BB962C8B-B14F-4D97-AF65-F5344CB8AC3E}">
        <p14:creationId xmlns:p14="http://schemas.microsoft.com/office/powerpoint/2010/main" val="15833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47529" y="332656"/>
            <a:ext cx="6122189" cy="369332"/>
          </a:xfrm>
          <a:prstGeom prst="rect">
            <a:avLst/>
          </a:prstGeom>
          <a:noFill/>
        </p:spPr>
        <p:txBody>
          <a:bodyPr wrap="none" rtlCol="0">
            <a:spAutoFit/>
          </a:bodyPr>
          <a:lstStyle/>
          <a:p>
            <a:r>
              <a:rPr lang="fr-FR" b="1" dirty="0">
                <a:solidFill>
                  <a:schemeClr val="tx2"/>
                </a:solidFill>
                <a:latin typeface="Arial" pitchFamily="34" charset="0"/>
                <a:cs typeface="Arial" pitchFamily="34" charset="0"/>
              </a:rPr>
              <a:t>6 – Principes directeurs du curriculum de technologie</a:t>
            </a:r>
          </a:p>
        </p:txBody>
      </p:sp>
      <p:sp>
        <p:nvSpPr>
          <p:cNvPr id="3" name="ZoneTexte 2"/>
          <p:cNvSpPr txBox="1"/>
          <p:nvPr/>
        </p:nvSpPr>
        <p:spPr>
          <a:xfrm>
            <a:off x="2207569" y="836712"/>
            <a:ext cx="7902799" cy="1815882"/>
          </a:xfrm>
          <a:prstGeom prst="rect">
            <a:avLst/>
          </a:prstGeom>
          <a:noFill/>
        </p:spPr>
        <p:txBody>
          <a:bodyPr wrap="square" rtlCol="0">
            <a:spAutoFit/>
          </a:bodyPr>
          <a:lstStyle/>
          <a:p>
            <a:r>
              <a:rPr lang="fr-FR" sz="1600" dirty="0">
                <a:solidFill>
                  <a:schemeClr val="tx2"/>
                </a:solidFill>
                <a:latin typeface="Arial" pitchFamily="34" charset="0"/>
                <a:cs typeface="Arial" pitchFamily="34" charset="0"/>
              </a:rPr>
              <a:t>Disparition des domaines : </a:t>
            </a:r>
          </a:p>
          <a:p>
            <a:pPr marL="285750" indent="-285750">
              <a:buFont typeface="Arial" pitchFamily="34" charset="0"/>
              <a:buChar char="•"/>
            </a:pPr>
            <a:r>
              <a:rPr lang="fr-FR" sz="1600" dirty="0">
                <a:latin typeface="Arial" pitchFamily="34" charset="0"/>
                <a:cs typeface="Arial" pitchFamily="34" charset="0"/>
              </a:rPr>
              <a:t>Les professeurs ne sont plus obligés des respecter les domaines de l’ancien programme : moyens de transport en 6</a:t>
            </a:r>
            <a:r>
              <a:rPr lang="fr-FR" sz="1600" baseline="30000" dirty="0">
                <a:latin typeface="Arial" pitchFamily="34" charset="0"/>
                <a:cs typeface="Arial" pitchFamily="34" charset="0"/>
              </a:rPr>
              <a:t>ème</a:t>
            </a:r>
            <a:r>
              <a:rPr lang="fr-FR" sz="1600" dirty="0">
                <a:latin typeface="Arial" pitchFamily="34" charset="0"/>
                <a:cs typeface="Arial" pitchFamily="34" charset="0"/>
              </a:rPr>
              <a:t>, architecture et construction en 5</a:t>
            </a:r>
            <a:r>
              <a:rPr lang="fr-FR" sz="1600" baseline="30000" dirty="0">
                <a:latin typeface="Arial" pitchFamily="34" charset="0"/>
                <a:cs typeface="Arial" pitchFamily="34" charset="0"/>
              </a:rPr>
              <a:t>ème</a:t>
            </a:r>
            <a:r>
              <a:rPr lang="fr-FR" sz="1600" dirty="0">
                <a:latin typeface="Arial" pitchFamily="34" charset="0"/>
                <a:cs typeface="Arial" pitchFamily="34" charset="0"/>
              </a:rPr>
              <a:t>, etc… Cela apporte plus de libertés et de souplesse. De même d’autres domaines peuvent être abordés. Compte tenu des équipements des collèges, il est toutefois préconisé de continuer d’aborder les anciens domaines pour réutiliser le matériel existant.</a:t>
            </a:r>
          </a:p>
        </p:txBody>
      </p:sp>
      <p:grpSp>
        <p:nvGrpSpPr>
          <p:cNvPr id="4" name="Groupe 3"/>
          <p:cNvGrpSpPr/>
          <p:nvPr/>
        </p:nvGrpSpPr>
        <p:grpSpPr>
          <a:xfrm>
            <a:off x="2207569" y="2708921"/>
            <a:ext cx="7902799" cy="2062103"/>
            <a:chOff x="683568" y="2708920"/>
            <a:chExt cx="7902799" cy="2062103"/>
          </a:xfrm>
        </p:grpSpPr>
        <p:sp>
          <p:nvSpPr>
            <p:cNvPr id="8" name="ZoneTexte 7"/>
            <p:cNvSpPr txBox="1"/>
            <p:nvPr/>
          </p:nvSpPr>
          <p:spPr>
            <a:xfrm>
              <a:off x="683568" y="2708920"/>
              <a:ext cx="7902799" cy="2062103"/>
            </a:xfrm>
            <a:prstGeom prst="rect">
              <a:avLst/>
            </a:prstGeom>
            <a:noFill/>
          </p:spPr>
          <p:txBody>
            <a:bodyPr wrap="square" rtlCol="0">
              <a:spAutoFit/>
            </a:bodyPr>
            <a:lstStyle/>
            <a:p>
              <a:r>
                <a:rPr lang="fr-FR" sz="1600" dirty="0">
                  <a:solidFill>
                    <a:schemeClr val="tx2"/>
                  </a:solidFill>
                  <a:latin typeface="Arial" pitchFamily="34" charset="0"/>
                  <a:cs typeface="Arial" pitchFamily="34" charset="0"/>
                </a:rPr>
                <a:t>Les niveaux taxonomiques : </a:t>
              </a:r>
            </a:p>
            <a:p>
              <a:pPr marL="285750" indent="-285750">
                <a:buFont typeface="Arial" pitchFamily="34" charset="0"/>
                <a:buChar char="•"/>
              </a:pPr>
              <a:r>
                <a:rPr lang="fr-FR" sz="1600" dirty="0">
                  <a:latin typeface="Arial" pitchFamily="34" charset="0"/>
                  <a:cs typeface="Arial" pitchFamily="34" charset="0"/>
                </a:rPr>
                <a:t>Les niveaux taxonomiques disparaissent. Le groupe opérationnel a travaillé sur des fiches connaissances pour aider les professeurs dans leurs pratiques. Il conviendra de réfléchir au niveau d’exigence que nous devons avoir avec nos élèves. Quelques éléments de réflexion :</a:t>
              </a:r>
            </a:p>
            <a:p>
              <a:pPr lvl="3"/>
              <a:endParaRPr lang="fr-FR" sz="1600" i="1" dirty="0">
                <a:latin typeface="Arial" pitchFamily="34" charset="0"/>
                <a:cs typeface="Arial" pitchFamily="34" charset="0"/>
              </a:endParaRPr>
            </a:p>
            <a:p>
              <a:pPr lvl="3"/>
              <a:r>
                <a:rPr lang="fr-FR" sz="1600" i="1" dirty="0">
                  <a:latin typeface="Arial" pitchFamily="34" charset="0"/>
                  <a:cs typeface="Arial" pitchFamily="34" charset="0"/>
                </a:rPr>
                <a:t>Il n’y a pas de génération spontanée. Les élèves de cette année scolaire sont les mêmes que vous aurez l’an prochain.</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4077072"/>
              <a:ext cx="616803" cy="616803"/>
            </a:xfrm>
            <a:prstGeom prst="rect">
              <a:avLst/>
            </a:prstGeom>
          </p:spPr>
        </p:pic>
      </p:grpSp>
      <p:sp>
        <p:nvSpPr>
          <p:cNvPr id="7" name="ZoneTexte 6"/>
          <p:cNvSpPr txBox="1"/>
          <p:nvPr/>
        </p:nvSpPr>
        <p:spPr>
          <a:xfrm>
            <a:off x="2225650" y="4925487"/>
            <a:ext cx="7902799" cy="830997"/>
          </a:xfrm>
          <a:prstGeom prst="rect">
            <a:avLst/>
          </a:prstGeom>
          <a:noFill/>
        </p:spPr>
        <p:txBody>
          <a:bodyPr wrap="square" rtlCol="0">
            <a:spAutoFit/>
          </a:bodyPr>
          <a:lstStyle/>
          <a:p>
            <a:r>
              <a:rPr lang="fr-FR" sz="1600" dirty="0">
                <a:solidFill>
                  <a:srgbClr val="FF0000"/>
                </a:solidFill>
                <a:latin typeface="Arial" pitchFamily="34" charset="0"/>
                <a:cs typeface="Arial" pitchFamily="34" charset="0"/>
              </a:rPr>
              <a:t>Evaluation par compétences : </a:t>
            </a:r>
          </a:p>
          <a:p>
            <a:pPr marL="285750" indent="-285750">
              <a:buFont typeface="Arial" pitchFamily="34" charset="0"/>
              <a:buChar char="•"/>
            </a:pPr>
            <a:r>
              <a:rPr lang="fr-FR" sz="1600" dirty="0">
                <a:latin typeface="Arial" pitchFamily="34" charset="0"/>
                <a:cs typeface="Arial" pitchFamily="34" charset="0"/>
              </a:rPr>
              <a:t>L’évaluation par compétences est toujours d’actualité. Elle doit s’appuyer sur une formation par compétences (à la fois disciplinaires et transversales).</a:t>
            </a:r>
          </a:p>
        </p:txBody>
      </p:sp>
    </p:spTree>
    <p:extLst>
      <p:ext uri="{BB962C8B-B14F-4D97-AF65-F5344CB8AC3E}">
        <p14:creationId xmlns:p14="http://schemas.microsoft.com/office/powerpoint/2010/main" val="80605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467</Words>
  <Application>Microsoft Office PowerPoint</Application>
  <PresentationFormat>Grand écran</PresentationFormat>
  <Paragraphs>49</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Industria</vt:lpstr>
      <vt:lpstr>Wingdings</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 ichard</dc:creator>
  <cp:lastModifiedBy>alain ichard</cp:lastModifiedBy>
  <cp:revision>1</cp:revision>
  <dcterms:created xsi:type="dcterms:W3CDTF">2016-04-07T08:33:40Z</dcterms:created>
  <dcterms:modified xsi:type="dcterms:W3CDTF">2016-04-07T08:35:55Z</dcterms:modified>
</cp:coreProperties>
</file>