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F94D-F69B-4167-B9E7-97927F6AA94A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FA34-55EA-46DB-843B-3DCB88F541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5675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F94D-F69B-4167-B9E7-97927F6AA94A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FA34-55EA-46DB-843B-3DCB88F541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3952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F94D-F69B-4167-B9E7-97927F6AA94A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FA34-55EA-46DB-843B-3DCB88F541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8613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 userDrawn="1"/>
        </p:nvSpPr>
        <p:spPr>
          <a:xfrm>
            <a:off x="3776776" y="6361584"/>
            <a:ext cx="61494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bg1">
                    <a:lumMod val="50000"/>
                  </a:schemeClr>
                </a:solidFill>
                <a:latin typeface="Industria" pitchFamily="2" charset="0"/>
                <a:cs typeface="Arial" pitchFamily="34" charset="0"/>
              </a:rPr>
              <a:t>Inspection Pédagogique Régionale</a:t>
            </a:r>
            <a:r>
              <a:rPr lang="fr-FR" sz="1400" baseline="0" dirty="0">
                <a:solidFill>
                  <a:schemeClr val="bg1">
                    <a:lumMod val="50000"/>
                  </a:schemeClr>
                </a:solidFill>
                <a:latin typeface="Industria" pitchFamily="2" charset="0"/>
                <a:cs typeface="Arial" pitchFamily="34" charset="0"/>
              </a:rPr>
              <a:t> des Sciences et Techniques Industrielles</a:t>
            </a:r>
            <a:endParaRPr lang="fr-FR" sz="1400" dirty="0">
              <a:solidFill>
                <a:schemeClr val="bg1">
                  <a:lumMod val="50000"/>
                </a:schemeClr>
              </a:solidFill>
              <a:latin typeface="Industria" pitchFamily="2" charset="0"/>
              <a:cs typeface="Arial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50" y="5954912"/>
            <a:ext cx="1572173" cy="786457"/>
          </a:xfrm>
          <a:prstGeom prst="rect">
            <a:avLst/>
          </a:prstGeom>
        </p:spPr>
      </p:pic>
      <p:sp>
        <p:nvSpPr>
          <p:cNvPr id="2" name="ZoneTexte 1"/>
          <p:cNvSpPr txBox="1"/>
          <p:nvPr userDrawn="1"/>
        </p:nvSpPr>
        <p:spPr>
          <a:xfrm>
            <a:off x="10429645" y="6361584"/>
            <a:ext cx="1426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Industria" pitchFamily="2" charset="0"/>
              </a:rPr>
              <a:t>Diapositive </a:t>
            </a:r>
            <a:fld id="{9ABD3C1C-7CF3-4A69-8CA8-53FF9E85F99B}" type="slidenum">
              <a:rPr lang="fr-FR" sz="1400" smtClean="0">
                <a:solidFill>
                  <a:schemeClr val="tx1">
                    <a:lumMod val="50000"/>
                    <a:lumOff val="50000"/>
                  </a:schemeClr>
                </a:solidFill>
                <a:latin typeface="Industria" pitchFamily="2" charset="0"/>
              </a:rPr>
              <a:pPr algn="r"/>
              <a:t>‹N°›</a:t>
            </a:fld>
            <a:endParaRPr lang="fr-FR" sz="1400" dirty="0">
              <a:solidFill>
                <a:schemeClr val="tx1">
                  <a:lumMod val="50000"/>
                  <a:lumOff val="50000"/>
                </a:schemeClr>
              </a:solidFill>
              <a:latin typeface="Industri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217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F94D-F69B-4167-B9E7-97927F6AA94A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FA34-55EA-46DB-843B-3DCB88F541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9998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F94D-F69B-4167-B9E7-97927F6AA94A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FA34-55EA-46DB-843B-3DCB88F541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452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F94D-F69B-4167-B9E7-97927F6AA94A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FA34-55EA-46DB-843B-3DCB88F541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7000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F94D-F69B-4167-B9E7-97927F6AA94A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FA34-55EA-46DB-843B-3DCB88F541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958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F94D-F69B-4167-B9E7-97927F6AA94A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FA34-55EA-46DB-843B-3DCB88F541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8024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F94D-F69B-4167-B9E7-97927F6AA94A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FA34-55EA-46DB-843B-3DCB88F541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990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F94D-F69B-4167-B9E7-97927F6AA94A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FA34-55EA-46DB-843B-3DCB88F541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026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F94D-F69B-4167-B9E7-97927F6AA94A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FA34-55EA-46DB-843B-3DCB88F541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183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8F94D-F69B-4167-B9E7-97927F6AA94A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1FA34-55EA-46DB-843B-3DCB88F541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5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847529" y="332656"/>
            <a:ext cx="4031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5 – Du programme au curriculum…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51584" y="980728"/>
          <a:ext cx="7560840" cy="35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Arial" pitchFamily="34" charset="0"/>
                          <a:cs typeface="Arial" pitchFamily="34" charset="0"/>
                        </a:rPr>
                        <a:t>Le programme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Arial" pitchFamily="34" charset="0"/>
                          <a:cs typeface="Arial" pitchFamily="34" charset="0"/>
                        </a:rPr>
                        <a:t>Le curriculum 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dirty="0">
                          <a:latin typeface="Arial" pitchFamily="34" charset="0"/>
                          <a:cs typeface="Arial" pitchFamily="34" charset="0"/>
                        </a:rPr>
                        <a:t>constitue le </a:t>
                      </a:r>
                      <a:r>
                        <a:rPr lang="fr-FR" sz="1400" b="1" dirty="0">
                          <a:latin typeface="Arial" pitchFamily="34" charset="0"/>
                          <a:cs typeface="Arial" pitchFamily="34" charset="0"/>
                        </a:rPr>
                        <a:t>cadre national </a:t>
                      </a:r>
                      <a:r>
                        <a:rPr lang="fr-FR" sz="1400" dirty="0">
                          <a:latin typeface="Arial" pitchFamily="34" charset="0"/>
                          <a:cs typeface="Arial" pitchFamily="34" charset="0"/>
                        </a:rPr>
                        <a:t>à partir</a:t>
                      </a:r>
                      <a:r>
                        <a:rPr lang="fr-FR" sz="1400" baseline="0" dirty="0">
                          <a:latin typeface="Arial" pitchFamily="34" charset="0"/>
                          <a:cs typeface="Arial" pitchFamily="34" charset="0"/>
                        </a:rPr>
                        <a:t> duquel le professeur organise ses enseignements </a:t>
                      </a:r>
                      <a:endParaRPr lang="fr-FR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dirty="0">
                          <a:latin typeface="Arial" pitchFamily="34" charset="0"/>
                          <a:cs typeface="Arial" pitchFamily="34" charset="0"/>
                        </a:rPr>
                        <a:t>est un </a:t>
                      </a:r>
                      <a:r>
                        <a:rPr lang="fr-FR" sz="1400" b="1" dirty="0">
                          <a:latin typeface="Arial" pitchFamily="34" charset="0"/>
                          <a:cs typeface="Arial" pitchFamily="34" charset="0"/>
                        </a:rPr>
                        <a:t>cadre d’orientation </a:t>
                      </a:r>
                      <a:r>
                        <a:rPr lang="fr-FR" sz="1400" dirty="0">
                          <a:latin typeface="Arial" pitchFamily="34" charset="0"/>
                          <a:cs typeface="Arial" pitchFamily="34" charset="0"/>
                        </a:rPr>
                        <a:t>qui positionne un programme d’enseignement par rapport à :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fr-FR" sz="1400" dirty="0">
                          <a:latin typeface="Arial" pitchFamily="34" charset="0"/>
                          <a:cs typeface="Arial" pitchFamily="34" charset="0"/>
                        </a:rPr>
                        <a:t>un amont (finalité et objectifs de la discipline).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fr-FR" sz="1400" dirty="0">
                          <a:latin typeface="Arial" pitchFamily="34" charset="0"/>
                          <a:cs typeface="Arial" pitchFamily="34" charset="0"/>
                        </a:rPr>
                        <a:t>Un aval (l’ensemble de l’organisation pédagogique de la discipline).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latin typeface="Arial" pitchFamily="34" charset="0"/>
                          <a:cs typeface="Arial" pitchFamily="34" charset="0"/>
                        </a:rPr>
                        <a:t>se situe dans un paradigme qui définit le caractère d’intelligibilité de la discipline. Un programme est constitué par un ensemble de notions, de concepts, de lois, de règles, etc…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dirty="0">
                          <a:latin typeface="Arial" pitchFamily="34" charset="0"/>
                          <a:cs typeface="Arial" pitchFamily="34" charset="0"/>
                        </a:rPr>
                        <a:t>prend en compte toutes les dimensions pédagogiques et didactiques du dispositif de formation (évaluation, aide méthodologique, planification, etc…).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latin typeface="Arial" pitchFamily="34" charset="0"/>
                          <a:cs typeface="Arial" pitchFamily="34" charset="0"/>
                        </a:rPr>
                        <a:t>évolue en même temps que le paradigme ou que les notions.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dirty="0">
                          <a:latin typeface="Arial" pitchFamily="34" charset="0"/>
                          <a:cs typeface="Arial" pitchFamily="34" charset="0"/>
                        </a:rPr>
                        <a:t>évolue en même</a:t>
                      </a:r>
                      <a:r>
                        <a:rPr lang="fr-FR" sz="1400" baseline="0" dirty="0">
                          <a:latin typeface="Arial" pitchFamily="34" charset="0"/>
                          <a:cs typeface="Arial" pitchFamily="34" charset="0"/>
                        </a:rPr>
                        <a:t> temps que les objectifs assignés à l’éducation.</a:t>
                      </a:r>
                      <a:endParaRPr lang="fr-FR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279576" y="4726886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L’approche </a:t>
            </a:r>
            <a:r>
              <a:rPr lang="fr-FR" dirty="0" err="1"/>
              <a:t>curriculaire</a:t>
            </a:r>
            <a:r>
              <a:rPr lang="fr-FR" dirty="0"/>
              <a:t> prend en compte l’ensemble du dispositif pédagogique et didactique pour en faire un tout cohérent intégré à la formation de l’élève.</a:t>
            </a:r>
          </a:p>
        </p:txBody>
      </p:sp>
    </p:spTree>
    <p:extLst>
      <p:ext uri="{BB962C8B-B14F-4D97-AF65-F5344CB8AC3E}">
        <p14:creationId xmlns:p14="http://schemas.microsoft.com/office/powerpoint/2010/main" val="2770920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</Words>
  <Application>Microsoft Office PowerPoint</Application>
  <PresentationFormat>Grand écran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Industria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alain ichard</dc:creator>
  <cp:lastModifiedBy>alain ichard</cp:lastModifiedBy>
  <cp:revision>1</cp:revision>
  <dcterms:created xsi:type="dcterms:W3CDTF">2016-04-07T08:32:40Z</dcterms:created>
  <dcterms:modified xsi:type="dcterms:W3CDTF">2016-04-07T08:33:04Z</dcterms:modified>
</cp:coreProperties>
</file>